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y="5143500" cx="9144000"/>
  <p:notesSz cx="6858000" cy="9144000"/>
  <p:embeddedFontLst>
    <p:embeddedFont>
      <p:font typeface="Roboto"/>
      <p:regular r:id="rId34"/>
      <p:bold r:id="rId35"/>
      <p:italic r:id="rId36"/>
      <p:boldItalic r:id="rId37"/>
    </p:embeddedFont>
    <p:embeddedFont>
      <p:font typeface="Nunito"/>
      <p:regular r:id="rId38"/>
      <p:bold r:id="rId39"/>
      <p:italic r:id="rId40"/>
      <p:boldItalic r:id="rId41"/>
    </p:embeddedFont>
    <p:embeddedFont>
      <p:font typeface="Maven Pro"/>
      <p:regular r:id="rId42"/>
      <p:bold r:id="rId43"/>
    </p:embeddedFont>
    <p:embeddedFont>
      <p:font typeface="Helvetica Neue"/>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ED5A59B-DE26-45D4-A101-B6C109A070FB}">
  <a:tblStyle styleId="{7ED5A59B-DE26-45D4-A101-B6C109A070FB}"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italic.fntdata"/><Relationship Id="rId20" Type="http://schemas.openxmlformats.org/officeDocument/2006/relationships/slide" Target="slides/slide13.xml"/><Relationship Id="rId42" Type="http://schemas.openxmlformats.org/officeDocument/2006/relationships/font" Target="fonts/MavenPro-regular.fntdata"/><Relationship Id="rId41" Type="http://schemas.openxmlformats.org/officeDocument/2006/relationships/font" Target="fonts/Nunito-boldItalic.fntdata"/><Relationship Id="rId22" Type="http://schemas.openxmlformats.org/officeDocument/2006/relationships/slide" Target="slides/slide15.xml"/><Relationship Id="rId44" Type="http://schemas.openxmlformats.org/officeDocument/2006/relationships/font" Target="fonts/HelveticaNeue-regular.fntdata"/><Relationship Id="rId21" Type="http://schemas.openxmlformats.org/officeDocument/2006/relationships/slide" Target="slides/slide14.xml"/><Relationship Id="rId43" Type="http://schemas.openxmlformats.org/officeDocument/2006/relationships/font" Target="fonts/MavenPro-bold.fntdata"/><Relationship Id="rId24" Type="http://schemas.openxmlformats.org/officeDocument/2006/relationships/slide" Target="slides/slide17.xml"/><Relationship Id="rId46" Type="http://schemas.openxmlformats.org/officeDocument/2006/relationships/font" Target="fonts/HelveticaNeue-italic.fntdata"/><Relationship Id="rId23" Type="http://schemas.openxmlformats.org/officeDocument/2006/relationships/slide" Target="slides/slide16.xml"/><Relationship Id="rId45" Type="http://schemas.openxmlformats.org/officeDocument/2006/relationships/font" Target="fonts/HelveticaNeue-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47" Type="http://schemas.openxmlformats.org/officeDocument/2006/relationships/font" Target="fonts/HelveticaNeue-boldItalic.fntdata"/><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font" Target="fonts/Roboto-bold.fntdata"/><Relationship Id="rId12" Type="http://schemas.openxmlformats.org/officeDocument/2006/relationships/slide" Target="slides/slide5.xml"/><Relationship Id="rId34" Type="http://schemas.openxmlformats.org/officeDocument/2006/relationships/font" Target="fonts/Roboto-regular.fntdata"/><Relationship Id="rId15" Type="http://schemas.openxmlformats.org/officeDocument/2006/relationships/slide" Target="slides/slide8.xml"/><Relationship Id="rId37" Type="http://schemas.openxmlformats.org/officeDocument/2006/relationships/font" Target="fonts/Roboto-boldItalic.fntdata"/><Relationship Id="rId14" Type="http://schemas.openxmlformats.org/officeDocument/2006/relationships/slide" Target="slides/slide7.xml"/><Relationship Id="rId36" Type="http://schemas.openxmlformats.org/officeDocument/2006/relationships/font" Target="fonts/Roboto-italic.fntdata"/><Relationship Id="rId17" Type="http://schemas.openxmlformats.org/officeDocument/2006/relationships/slide" Target="slides/slide10.xml"/><Relationship Id="rId39" Type="http://schemas.openxmlformats.org/officeDocument/2006/relationships/font" Target="fonts/Nunito-bold.fntdata"/><Relationship Id="rId16" Type="http://schemas.openxmlformats.org/officeDocument/2006/relationships/slide" Target="slides/slide9.xml"/><Relationship Id="rId38" Type="http://schemas.openxmlformats.org/officeDocument/2006/relationships/font" Target="fonts/Nunito-regular.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30e7ac6f8f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230e7ac6f8f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Vicki</a:t>
            </a:r>
            <a:endParaRPr/>
          </a:p>
          <a:p>
            <a:pPr indent="0" lvl="0" marL="0" rtl="0" algn="l">
              <a:lnSpc>
                <a:spcPct val="115000"/>
              </a:lnSpc>
              <a:spcBef>
                <a:spcPts val="0"/>
              </a:spcBef>
              <a:spcAft>
                <a:spcPts val="0"/>
              </a:spcAft>
              <a:buNone/>
            </a:pPr>
            <a:r>
              <a:rPr lang="en"/>
              <a:t>Work Breakdown Structure (WBS): Deliverable-oriented grouping of the work involved in a project that defines the total (100%) scope/work of the project. This graphical representation breaks all the work required for the project into discrete deliverables, and groups them into a logical hierarchy. The team will meet on Zoom to brainstorm and then will use the technique of decomposition to create this deliverable, which involves starting with the highest level of the project scope and progressively breaking it down into smaller and more detailed work packages. Based on examples and best practices learned from class, one team member will create the final WBS deliverable in Google Docs. All team members and the professor will be engaged to critique the contents of the WBS. Updates will be made as necessary depending on feedback and the project itself.</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Work packages are deliverables at the lowest WBS level where it can be appropriately assigned to and managed by a single accountable person. Work packages should have enough detail to estimate cost and time/resources to complete it. The best practices covered in class include: (1) out of the WBS means out of scope, and (2) the 100% Rule: 100% of the work that creates L1 must be contained in the levels below.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398f7e5f48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2398f7e5f48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Vicki</a:t>
            </a:r>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398f7e5f48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2398f7e5f48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Vicki</a:t>
            </a:r>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2398f7e5f48_4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2398f7e5f48_4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Vicki</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Initiating: Define the project and its objective, timeline, and resources; clarify project goals and expectations.</a:t>
            </a:r>
            <a:endParaRPr/>
          </a:p>
          <a:p>
            <a:pPr indent="0" lvl="0" marL="0" rtl="0" algn="l">
              <a:lnSpc>
                <a:spcPct val="115000"/>
              </a:lnSpc>
              <a:spcBef>
                <a:spcPts val="0"/>
              </a:spcBef>
              <a:spcAft>
                <a:spcPts val="0"/>
              </a:spcAft>
              <a:buNone/>
            </a:pPr>
            <a:r>
              <a:rPr lang="en"/>
              <a:t>Planning: Determine the steps that will lead the team to achieve project scope, schedule, and cost goals</a:t>
            </a:r>
            <a:endParaRPr/>
          </a:p>
          <a:p>
            <a:pPr indent="0" lvl="0" marL="0" rtl="0" algn="l">
              <a:lnSpc>
                <a:spcPct val="115000"/>
              </a:lnSpc>
              <a:spcBef>
                <a:spcPts val="0"/>
              </a:spcBef>
              <a:spcAft>
                <a:spcPts val="0"/>
              </a:spcAft>
              <a:buNone/>
            </a:pPr>
            <a:r>
              <a:rPr lang="en"/>
              <a:t>Executing: Put plan into action – develop and manage the project team and other stakeholders to carry out project plans and produce project deliverables.</a:t>
            </a:r>
            <a:endParaRPr/>
          </a:p>
          <a:p>
            <a:pPr indent="0" lvl="0" marL="0" rtl="0" algn="l">
              <a:lnSpc>
                <a:spcPct val="115000"/>
              </a:lnSpc>
              <a:spcBef>
                <a:spcPts val="0"/>
              </a:spcBef>
              <a:spcAft>
                <a:spcPts val="0"/>
              </a:spcAft>
              <a:buNone/>
            </a:pPr>
            <a:r>
              <a:rPr lang="en"/>
              <a:t>Monitoring/Controlling: Collect, measure, and disseminate progress toward achieving project goals</a:t>
            </a:r>
            <a:endParaRPr/>
          </a:p>
          <a:p>
            <a:pPr indent="0" lvl="0" marL="0" rtl="0" algn="l">
              <a:lnSpc>
                <a:spcPct val="115000"/>
              </a:lnSpc>
              <a:spcBef>
                <a:spcPts val="0"/>
              </a:spcBef>
              <a:spcAft>
                <a:spcPts val="0"/>
              </a:spcAft>
              <a:buNone/>
            </a:pPr>
            <a:r>
              <a:rPr lang="en"/>
              <a:t>Closing: Formalize acceptance of the project and bring it to an orderly end; plan for smooth transition of results of project to investor panel (including client).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230e7ac6f8f_0_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230e7ac6f8f_0_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Vicki</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Scope Statement: Document describing overall project objectives, product characteristics and requirements, user acceptance criteria, project deliverables, project boundaries (what is out of scope), constraints, and assumptions. We will collaborate on Google Docs using the template provided in class. Individual team members will draft paragraphs for each product requirement and project scope deliverable. Product requirements must be SMART. These drafts will be reviewed and revised iteratively to ensure they accurately reflect the project’s scope and align with the project’s objectives. All team members will be involved in this deliverable. This document will also require the cost estimate determined in Document 7.</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230d3ca4101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230d3ca4101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Vicki</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230d3ca410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230d3ca410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Vicki</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230d3ca410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230d3ca410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Namrat</a:t>
            </a:r>
            <a:r>
              <a:rPr lang="en">
                <a:solidFill>
                  <a:schemeClr val="dk1"/>
                </a:solidFill>
              </a:rPr>
              <a:t>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Schedule: Listing of activities, deliverables, and milestones within a project, usually displayed as a Gantt chart (list project activities and their corresponding start and finish dates in a calendar format, relative to one another); usually includes a planned start and finish date, duration, and resources assigned to each activity. Based on the example provided in class, a project schedule will be constructed in Project Libre based on the WBS work packages. First, the WBS will be imported into the program, then each work package will be broken down into 2 activities. Activity durations will be estimated and activity predecessors will be defined; all activities will have a predecessor, except for the ones that depend on the project to start. The team will collaborate to create the skeleton of the schedule; remaining activities, durations and predecessors will be completed by two team members; all team members will review post-schedule completion and provide feedback. Updates will be made as necessary.</a:t>
            </a:r>
            <a:endParaRPr>
              <a:solidFill>
                <a:schemeClr val="dk1"/>
              </a:solidFill>
            </a:endParaRPr>
          </a:p>
          <a:p>
            <a:pPr indent="0" lvl="0" marL="457200" rtl="0" algn="l">
              <a:spcBef>
                <a:spcPts val="0"/>
              </a:spcBef>
              <a:spcAft>
                <a:spcPts val="0"/>
              </a:spcAft>
              <a:buNone/>
            </a:pPr>
            <a:r>
              <a:t/>
            </a:r>
            <a:endParaRPr>
              <a:solidFill>
                <a:schemeClr val="dk1"/>
              </a:solidFill>
            </a:endParaRPr>
          </a:p>
          <a:p>
            <a:pPr indent="0" lvl="0" marL="457200" rtl="0" algn="l">
              <a:spcBef>
                <a:spcPts val="0"/>
              </a:spcBef>
              <a:spcAft>
                <a:spcPts val="0"/>
              </a:spcAft>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30d3ca410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230d3ca410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Namrata</a:t>
            </a:r>
            <a:endParaRPr/>
          </a:p>
          <a:p>
            <a:pPr indent="0" lvl="0" marL="0" rtl="0" algn="l">
              <a:lnSpc>
                <a:spcPct val="115000"/>
              </a:lnSpc>
              <a:spcBef>
                <a:spcPts val="600"/>
              </a:spcBef>
              <a:spcAft>
                <a:spcPts val="0"/>
              </a:spcAft>
              <a:buClr>
                <a:schemeClr val="dk1"/>
              </a:buClr>
              <a:buSzPts val="1100"/>
              <a:buFont typeface="Arial"/>
              <a:buNone/>
            </a:pPr>
            <a:r>
              <a:rPr lang="en">
                <a:solidFill>
                  <a:schemeClr val="dk1"/>
                </a:solidFill>
              </a:rPr>
              <a:t>Cost Estimate: Document displaying an approximation or estimate of the costs of the resources needed to complete a project. Using the template provided in class, one team member will transpose the WBS deliverables into a table in </a:t>
            </a:r>
            <a:r>
              <a:rPr i="1" lang="en">
                <a:solidFill>
                  <a:schemeClr val="dk1"/>
                </a:solidFill>
              </a:rPr>
              <a:t>Google Docs</a:t>
            </a:r>
            <a:r>
              <a:rPr lang="en">
                <a:solidFill>
                  <a:schemeClr val="dk1"/>
                </a:solidFill>
              </a:rPr>
              <a:t> and estimate the approximate number of hours that will be needed to complete each work package. Based on the costs provided by the professor of $10/labor hour and any estimated non-labor costs, an estimate will be calculated. Team members will be consulted to review and to provide feedback as team members specifically working on specific deliverables will have the best understanding of the amount of time each deliverable may take. The estimate will be updated as necessary, especially if there are change requests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230d3ca410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230d3ca410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rPr>
              <a:t>Namrata</a:t>
            </a:r>
            <a:endParaRPr sz="10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lang="en">
                <a:solidFill>
                  <a:schemeClr val="dk1"/>
                </a:solidFill>
              </a:rPr>
              <a:t>Communications Plan: Document describing who will provide and receive data, when, and how the information will be presented. Using the template provided in class, one team member will brainstorm to determine what information should be communicated to each stakeholder, when the information should be communicated, how often the information should be communicated, by whom the information should be communicated, and where the information should be communicated. This information will be compiled in a table in </a:t>
            </a:r>
            <a:r>
              <a:rPr i="1" lang="en">
                <a:solidFill>
                  <a:schemeClr val="dk1"/>
                </a:solidFill>
              </a:rPr>
              <a:t>Google Docs</a:t>
            </a:r>
            <a:r>
              <a:rPr lang="en">
                <a:solidFill>
                  <a:schemeClr val="dk1"/>
                </a:solidFill>
              </a:rPr>
              <a:t>. The professor and all team members will be consulted to review and to provide feedback upon the initial plan. The plan will be updated as necessary.</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2b9cd3bae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2b9cd3bae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230d3ca410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230d3ca410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Namrata</a:t>
            </a:r>
            <a:endParaRPr>
              <a:solidFill>
                <a:schemeClr val="dk1"/>
              </a:solidFill>
            </a:endParaRPr>
          </a:p>
          <a:p>
            <a:pPr indent="0" lvl="0" marL="0" rtl="0" algn="l">
              <a:lnSpc>
                <a:spcPct val="115000"/>
              </a:lnSpc>
              <a:spcBef>
                <a:spcPts val="600"/>
              </a:spcBef>
              <a:spcAft>
                <a:spcPts val="0"/>
              </a:spcAft>
              <a:buClr>
                <a:schemeClr val="dk1"/>
              </a:buClr>
              <a:buSzPts val="1100"/>
              <a:buFont typeface="Arial"/>
              <a:buNone/>
            </a:pPr>
            <a:r>
              <a:rPr lang="en">
                <a:solidFill>
                  <a:schemeClr val="dk1"/>
                </a:solidFill>
              </a:rPr>
              <a:t>Risk Probability / Impact Matrix: Probability/Impact grid based on risks that are likely to affect a project; technique to help decide which risks are most important. The team will meet via Zoom to brainstorm potential risks that can occur during the project. Once these risk events are identified and agreed upon, a collective qualitative risk analysis will be undertaken to determine the probability of each risk event occurring on a scale of 1-5, and the impact or consequence if the risk does occur on a scale of 1-5. Using the process and template provided in class, the team will collaborate on a table in </a:t>
            </a:r>
            <a:r>
              <a:rPr i="1" lang="en">
                <a:solidFill>
                  <a:schemeClr val="dk1"/>
                </a:solidFill>
              </a:rPr>
              <a:t>Google Docs</a:t>
            </a:r>
            <a:r>
              <a:rPr lang="en">
                <a:solidFill>
                  <a:schemeClr val="dk1"/>
                </a:solidFill>
              </a:rPr>
              <a:t> to compile a list of prioritized project risks (at least ten). Subsequently, the severity of each risk event will be calculated (probability x impact). Then, risk responses (accept, mitigate, eliminate, transfer) and an action plan will be determined for each risk taking into account the potential impact of the risk on meeting project objectives, as well as the severity of impact (probability x impact). Each risk will also have a contingency plan which is how we will respond to the risk if it becomes an issue/problem. All team members will review these risks after they have been compiled and provide feedback, if any. Risk events will be updated as necessary.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230e7ac6f8f_0_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230e7ac6f8f_0_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SARANAYA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22b9cd3baee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22b9cd3baee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600"/>
              </a:spcBef>
              <a:spcAft>
                <a:spcPts val="0"/>
              </a:spcAft>
              <a:buClr>
                <a:schemeClr val="dk1"/>
              </a:buClr>
              <a:buSzPts val="1100"/>
              <a:buFont typeface="Arial"/>
              <a:buNone/>
            </a:pPr>
            <a:r>
              <a:rPr lang="en">
                <a:solidFill>
                  <a:schemeClr val="dk1"/>
                </a:solidFill>
              </a:rPr>
              <a:t>Document that monitors and tracks issues that need to be resolved for effective work to take place. Issues are matters under question or dispute that could impede project success. Using the template provided in class, the team will meet via Zoom at least 2 times to brainstorm issues that are occurring or that did occur and how they will be or have been solved. All team members will be involved in this deliverable.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230e7ac6f8f_0_8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230e7ac6f8f_0_8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600"/>
              </a:spcBef>
              <a:spcAft>
                <a:spcPts val="0"/>
              </a:spcAft>
              <a:buClr>
                <a:schemeClr val="dk1"/>
              </a:buClr>
              <a:buSzPts val="1100"/>
              <a:buFont typeface="Arial"/>
              <a:buNone/>
            </a:pPr>
            <a:r>
              <a:rPr lang="en">
                <a:solidFill>
                  <a:schemeClr val="dk1"/>
                </a:solidFill>
              </a:rPr>
              <a:t>Change Requests: Document that describes any change requests made by any stakeholder either formally or informally, and how they impacted the final result of the project. Using the template provided in the book, a collaborative </a:t>
            </a:r>
            <a:r>
              <a:rPr i="1" lang="en">
                <a:solidFill>
                  <a:schemeClr val="dk1"/>
                </a:solidFill>
              </a:rPr>
              <a:t>Google Doc</a:t>
            </a:r>
            <a:r>
              <a:rPr lang="en">
                <a:solidFill>
                  <a:schemeClr val="dk1"/>
                </a:solidFill>
              </a:rPr>
              <a:t> will be created by one team member. This will be updated based on any change requests that occur during the course of the project, especially if the change impacts scope, time, or cost of the project. The change control process will be utilized if any change requests occur (identify the change, analyze impact, approval, implement, update plan(s)). All team members will be engaged to review the request after it has been made. Significant changes may require Client sign-off. </a:t>
            </a:r>
            <a:endParaRPr sz="10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230e7ac6f8f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230e7ac6f8f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SARANAYA</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22b9cd3baee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22b9cd3baee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600"/>
              </a:spcBef>
              <a:spcAft>
                <a:spcPts val="0"/>
              </a:spcAft>
              <a:buClr>
                <a:schemeClr val="dk1"/>
              </a:buClr>
              <a:buSzPts val="1100"/>
              <a:buFont typeface="Arial"/>
              <a:buNone/>
            </a:pPr>
            <a:r>
              <a:rPr lang="en">
                <a:solidFill>
                  <a:schemeClr val="dk1"/>
                </a:solidFill>
              </a:rPr>
              <a:t>Lessons Learned: Document describing the lessons learned during the project. Using the process provided in class, the team will meet in-person to brainstorm things that they should “start doing, stop doing, and continue doing.” This brainstorm will involve post-it notes that are written upon and then adhered to a planning page hanging upon the wall. After the initial brainstorm, the team will remove any redundant ideas, and then organize the remaining ideas by process group (initiating, planning, executing, monitoring &amp; controlling, closing) and action (“start doing, stop doing, and continue doing”) . One team member will use the template provided in class to create a collaborative </a:t>
            </a:r>
            <a:r>
              <a:rPr i="1" lang="en">
                <a:solidFill>
                  <a:schemeClr val="dk1"/>
                </a:solidFill>
              </a:rPr>
              <a:t>Google Doc</a:t>
            </a:r>
            <a:r>
              <a:rPr lang="en">
                <a:solidFill>
                  <a:schemeClr val="dk1"/>
                </a:solidFill>
              </a:rPr>
              <a:t> and transfer the information captured during the in-class exercise. This process may be undertaken again prior to document and presentation finalization.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230e7ac6f8f_0_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230e7ac6f8f_0_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SARANAYA</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398f7e5f48_4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398f7e5f48_4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30e7ac6f8f_0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230e7ac6f8f_0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30e7ac6f8f_0_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230e7ac6f8f_0_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38bb452354_3_2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5" name="Google Shape;605;g238bb452354_3_2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Anjali</a:t>
            </a:r>
            <a:endParaRPr/>
          </a:p>
          <a:p>
            <a:pPr indent="0" lvl="0" marL="0" rtl="0" algn="l">
              <a:lnSpc>
                <a:spcPct val="115000"/>
              </a:lnSpc>
              <a:spcBef>
                <a:spcPts val="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Slide 1: Project Charter</a:t>
            </a:r>
            <a:endParaRPr sz="1200">
              <a:solidFill>
                <a:srgbClr val="374151"/>
              </a:solidFill>
              <a:highlight>
                <a:srgbClr val="F7F7F8"/>
              </a:highlight>
              <a:latin typeface="Roboto"/>
              <a:ea typeface="Roboto"/>
              <a:cs typeface="Roboto"/>
              <a:sym typeface="Roboto"/>
            </a:endParaRPr>
          </a:p>
          <a:p>
            <a:pPr indent="0" lvl="0" marL="457200" rtl="0" algn="l">
              <a:lnSpc>
                <a:spcPct val="115000"/>
              </a:lnSpc>
              <a:spcBef>
                <a:spcPts val="1500"/>
              </a:spcBef>
              <a:spcAft>
                <a:spcPts val="0"/>
              </a:spcAft>
              <a:buNone/>
            </a:pPr>
            <a:r>
              <a:rPr lang="en" sz="1200">
                <a:solidFill>
                  <a:srgbClr val="374151"/>
                </a:solidFill>
                <a:highlight>
                  <a:srgbClr val="F7F7F8"/>
                </a:highlight>
                <a:latin typeface="Roboto"/>
                <a:ea typeface="Roboto"/>
                <a:cs typeface="Roboto"/>
                <a:sym typeface="Roboto"/>
              </a:rPr>
              <a:t>A project charter is a formal document that outlines the objectives, scope, and participants of a project. It is typically created at the beginning of a project and serves as a roadmap for the project team to follow throughout the project's lifecycle</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 Project Objective</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150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The objective of this project is to develop a project plan and presentation for a nonprofit organization that rescues food waste from local organizations and transports it to serve food-insecure populations in Central New Jersey.</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Mention the deadline for the project completion.</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3: Budget</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150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The budget allocated for this project is $3030.</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Explain how the budget will be used and allocated throughout the project.</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4: Project Manager</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150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Vicki Wang is the Project Manager for Central Jersey Food Rescue Nonprofit </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Briefly discuss the responsibilities of the project manager.</a:t>
            </a:r>
            <a:r>
              <a:rPr lang="en" sz="1200">
                <a:solidFill>
                  <a:srgbClr val="374151"/>
                </a:solidFill>
                <a:highlight>
                  <a:srgbClr val="F7F7F8"/>
                </a:highlight>
                <a:latin typeface="Roboto"/>
                <a:ea typeface="Roboto"/>
                <a:cs typeface="Roboto"/>
                <a:sym typeface="Roboto"/>
              </a:rPr>
              <a:t>(O</a:t>
            </a:r>
            <a:r>
              <a:rPr lang="en">
                <a:solidFill>
                  <a:schemeClr val="dk1"/>
                </a:solidFill>
              </a:rPr>
              <a:t>versee project, create project schedule, manage project team, create meeting agendas, manage deliverables and timelines, manage risk log, plan contingencies for unforeseen risks, track project budget, communicate with Client, schedule and conduct meetings, oversee project (assign tasks, weekly reports to Client, etc), facilitate communication and task completion</a:t>
            </a:r>
            <a:r>
              <a:rPr lang="en" sz="1200">
                <a:solidFill>
                  <a:srgbClr val="374151"/>
                </a:solidFill>
                <a:highlight>
                  <a:srgbClr val="F7F7F8"/>
                </a:highlight>
                <a:latin typeface="Roboto"/>
                <a:ea typeface="Roboto"/>
                <a:cs typeface="Roboto"/>
                <a:sym typeface="Roboto"/>
              </a:rPr>
              <a:t>)</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Slide 5: Deliverables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150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There are 12 project management documents that need to be completed as part of this project.</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Mention the types of documents that need to be completed.</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The final deliverables will include a presentation and an in-person team presentation.</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Slide 6: Success Criteria</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150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The success criteria for this project include delivering all the project management documents on time and within +/- 10% of the budget.</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Mention that the stakeholder requirements must be met.</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Slide 7: Risks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150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There are a few risks associated with this project, including adherence to schedule, overall plan quality, scope creep, and communication misunderstandings.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Explain each risk in detail and how the project team plans to mitigate them.</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Slide 8: Sponsor's Signature</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150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The sponsor's signature is required for the project to begin.</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Explain the importance of the sponsor's signature</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None/>
            </a:pPr>
            <a:r>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None/>
            </a:pPr>
            <a:r>
              <a:rPr lang="en" sz="1200">
                <a:solidFill>
                  <a:srgbClr val="374151"/>
                </a:solidFill>
                <a:highlight>
                  <a:srgbClr val="F7F7F8"/>
                </a:highlight>
                <a:latin typeface="Roboto"/>
                <a:ea typeface="Roboto"/>
                <a:cs typeface="Roboto"/>
                <a:sym typeface="Roboto"/>
              </a:rPr>
              <a:t>Project Charter: Document that formally recognizes the existence of a project and provides a summary of the project’s objectives and management. After meeting to brainstorm nonprofit ideas, the team will collaborate on Google Docs using the template provided in class. The team will follow up with the professor during class to clarify the breadth of this document and then return to the document to fine tune. All team members will be involved. This document will also require the cost estimate determined in Document 7.</a:t>
            </a:r>
            <a:endParaRPr sz="1200">
              <a:solidFill>
                <a:srgbClr val="374151"/>
              </a:solidFill>
              <a:highlight>
                <a:srgbClr val="F7F7F8"/>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30e7ac6f8f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230e7ac6f8f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Anjali</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None/>
            </a:pPr>
            <a:r>
              <a:rPr lang="en"/>
              <a:t>A stakeholder matrix is a tool used to analyze and categorize stakeholders based on their level of interest in the project and their level of influence on the project's success. This matrix helps project teams to identify the key stakeholders, understand their needs and expectations, and develop appropriate communication and engagement strategies.</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The stakeholder matrix typically consists of four quadrants, as follows:</a:t>
            </a:r>
            <a:endParaRPr/>
          </a:p>
          <a:p>
            <a:pPr indent="-298450" lvl="0" marL="457200" rtl="0" algn="l">
              <a:lnSpc>
                <a:spcPct val="115000"/>
              </a:lnSpc>
              <a:spcBef>
                <a:spcPts val="0"/>
              </a:spcBef>
              <a:spcAft>
                <a:spcPts val="0"/>
              </a:spcAft>
              <a:buSzPts val="1100"/>
              <a:buAutoNum type="arabicPeriod"/>
            </a:pPr>
            <a:r>
              <a:rPr lang="en"/>
              <a:t>High Power, High Interest: These stakeholders are the most important to the project's success, and they have a high level of influence on the project's outcome. Project teams must prioritize their needs and expectations and engage them closely throughout the project.</a:t>
            </a:r>
            <a:endParaRPr/>
          </a:p>
          <a:p>
            <a:pPr indent="-298450" lvl="0" marL="457200" rtl="0" algn="l">
              <a:lnSpc>
                <a:spcPct val="115000"/>
              </a:lnSpc>
              <a:spcBef>
                <a:spcPts val="0"/>
              </a:spcBef>
              <a:spcAft>
                <a:spcPts val="0"/>
              </a:spcAft>
              <a:buSzPts val="1100"/>
              <a:buAutoNum type="arabicPeriod"/>
            </a:pPr>
            <a:r>
              <a:rPr lang="en"/>
              <a:t>High Power, Low Interest: These stakeholders have a high level of influence on the project but a low level of interest. Project teams should keep them informed about the project's progress but do not need to engage them closely.</a:t>
            </a:r>
            <a:endParaRPr/>
          </a:p>
          <a:p>
            <a:pPr indent="-298450" lvl="0" marL="457200" rtl="0" algn="l">
              <a:lnSpc>
                <a:spcPct val="115000"/>
              </a:lnSpc>
              <a:spcBef>
                <a:spcPts val="0"/>
              </a:spcBef>
              <a:spcAft>
                <a:spcPts val="0"/>
              </a:spcAft>
              <a:buSzPts val="1100"/>
              <a:buAutoNum type="arabicPeriod"/>
            </a:pPr>
            <a:r>
              <a:rPr lang="en"/>
              <a:t>Low Power, High Interest: These stakeholders have a high level of interest in the project but a low level of influence. Project teams should keep them informed about the project's progress and involve them as appropriate.</a:t>
            </a:r>
            <a:endParaRPr/>
          </a:p>
          <a:p>
            <a:pPr indent="-298450" lvl="0" marL="457200" rtl="0" algn="l">
              <a:lnSpc>
                <a:spcPct val="115000"/>
              </a:lnSpc>
              <a:spcBef>
                <a:spcPts val="0"/>
              </a:spcBef>
              <a:spcAft>
                <a:spcPts val="0"/>
              </a:spcAft>
              <a:buSzPts val="1100"/>
              <a:buAutoNum type="arabicPeriod"/>
            </a:pPr>
            <a:r>
              <a:rPr lang="en"/>
              <a:t>Low Power, Low Interest: These stakeholders have a low level of interest in the project and a low level of influence. Project teams should keep them informed but do not need to engage them closely.</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a:t>Stakeholder List: Document that includes details related to the identified project stakeholders, including classification. After meeting to brainstorm upon relevant stakeholders, we will collaborate on Google Docs using the process from class. The team will follow up with the professor during class to clarify the breadth of stakeholders and then return to the document to fine tune. After a final list of stakeholders is determined, stakeholders will be (1) classified according to their power and interest, and (2) identified as positive (+), negative (-), or neutral (no sign). All team members will be involved.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a:t>Stakeholder Matrix: Power/interest grid based on stakeholder level of authority and concern. After compiling and classifying the list of relevant stakeholders, a grid will be created in Google Docs based on the template provided in class. Stakeholders will then be mapped on this grid using codes from the Stakeholder List. One team member will work on this deliverable. </a:t>
            </a:r>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30e7ac6f8f_0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230e7ac6f8f_0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30e7ac6f8f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230e7ac6f8f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Anjali</a:t>
            </a:r>
            <a:endParaRPr/>
          </a:p>
          <a:p>
            <a:pPr indent="0" lvl="0" marL="0" rtl="0" algn="l">
              <a:spcBef>
                <a:spcPts val="0"/>
              </a:spcBef>
              <a:spcAft>
                <a:spcPts val="0"/>
              </a:spcAft>
              <a:buNone/>
            </a:pPr>
            <a:r>
              <a:rPr lang="en"/>
              <a:t>Requirement matrix:-</a:t>
            </a:r>
            <a:endParaRPr/>
          </a:p>
          <a:p>
            <a:pPr indent="0" lvl="0" marL="0" rtl="0" algn="l">
              <a:spcBef>
                <a:spcPts val="0"/>
              </a:spcBef>
              <a:spcAft>
                <a:spcPts val="0"/>
              </a:spcAft>
              <a:buNone/>
            </a:pPr>
            <a:r>
              <a:rPr lang="en"/>
              <a:t>Categorize the requirement in regards to  of level of interest and level of difficulty.</a:t>
            </a:r>
            <a:endParaRPr/>
          </a:p>
          <a:p>
            <a:pPr indent="0" lvl="0" marL="0" rtl="0" algn="l">
              <a:spcBef>
                <a:spcPts val="0"/>
              </a:spcBef>
              <a:spcAft>
                <a:spcPts val="0"/>
              </a:spcAft>
              <a:buNone/>
            </a:pPr>
            <a:r>
              <a:rPr lang="en"/>
              <a:t>Talking</a:t>
            </a:r>
            <a:r>
              <a:rPr lang="en"/>
              <a:t> about the requirements that ahd high </a:t>
            </a:r>
            <a:r>
              <a:rPr lang="en"/>
              <a:t>difficulty</a:t>
            </a:r>
            <a:r>
              <a:rPr lang="en"/>
              <a:t> and High Importance level:_</a:t>
            </a:r>
            <a:endParaRPr/>
          </a:p>
          <a:p>
            <a:pPr indent="-298450" lvl="0" marL="228600" rtl="0" algn="l">
              <a:lnSpc>
                <a:spcPct val="115000"/>
              </a:lnSpc>
              <a:spcBef>
                <a:spcPts val="1000"/>
              </a:spcBef>
              <a:spcAft>
                <a:spcPts val="0"/>
              </a:spcAft>
              <a:buClr>
                <a:schemeClr val="dk1"/>
              </a:buClr>
              <a:buSzPts val="1100"/>
              <a:buAutoNum type="alphaUcPeriod"/>
            </a:pPr>
            <a:r>
              <a:rPr lang="en">
                <a:solidFill>
                  <a:schemeClr val="dk1"/>
                </a:solidFill>
              </a:rPr>
              <a:t>Client</a:t>
            </a:r>
            <a:endParaRPr>
              <a:solidFill>
                <a:schemeClr val="dk1"/>
              </a:solidFill>
              <a:highlight>
                <a:srgbClr val="00FF00"/>
              </a:highlight>
            </a:endParaRPr>
          </a:p>
          <a:p>
            <a:pPr indent="0" lvl="0" marL="0" rtl="0" algn="l">
              <a:lnSpc>
                <a:spcPct val="115000"/>
              </a:lnSpc>
              <a:spcBef>
                <a:spcPts val="1000"/>
              </a:spcBef>
              <a:spcAft>
                <a:spcPts val="0"/>
              </a:spcAft>
              <a:buNone/>
            </a:pPr>
            <a:r>
              <a:rPr lang="en">
                <a:solidFill>
                  <a:schemeClr val="dk1"/>
                </a:solidFill>
              </a:rPr>
              <a:t>A.</a:t>
            </a:r>
            <a:r>
              <a:rPr lang="en" sz="1200">
                <a:solidFill>
                  <a:srgbClr val="374151"/>
                </a:solidFill>
                <a:highlight>
                  <a:srgbClr val="F7F7F8"/>
                </a:highlight>
                <a:latin typeface="Roboto"/>
                <a:ea typeface="Roboto"/>
                <a:cs typeface="Roboto"/>
                <a:sym typeface="Roboto"/>
              </a:rPr>
              <a:t>A.1 [Client]:</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000"/>
              </a:spcBef>
              <a:spcAft>
                <a:spcPts val="0"/>
              </a:spcAft>
              <a:buNone/>
            </a:pPr>
            <a:r>
              <a:rPr lang="en" sz="1200">
                <a:solidFill>
                  <a:srgbClr val="374151"/>
                </a:solidFill>
                <a:highlight>
                  <a:srgbClr val="F7F7F8"/>
                </a:highlight>
                <a:latin typeface="Roboto"/>
                <a:ea typeface="Roboto"/>
                <a:cs typeface="Roboto"/>
                <a:sym typeface="Roboto"/>
              </a:rPr>
              <a:t>Delivering a presentation and responding to subsequent questions within a 40-minute timeframe requires a significant amount of preparation and skill. It requires the ability to clearly and concisely communicate complex ideas, answer questions on the spot, and engage with the audience. Additionally, the presentation should be informative, persuasive, and engaging to keep the audience interested. Therefore, it would be considered of high difficulty.</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On the other hand, the presentation may be of high interest because it provides an opportunity for the client to showcase their expertise, vision, and achievements to a wider audience. It may also attract potential investors, partners, or supporters for the project, which could lead to more funding, resources, and impact.</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None/>
            </a:pPr>
            <a:r>
              <a:rPr lang="en" sz="1200">
                <a:solidFill>
                  <a:srgbClr val="374151"/>
                </a:solidFill>
                <a:highlight>
                  <a:srgbClr val="F7F7F8"/>
                </a:highlight>
                <a:latin typeface="Roboto"/>
                <a:ea typeface="Roboto"/>
                <a:cs typeface="Roboto"/>
                <a:sym typeface="Roboto"/>
              </a:rPr>
              <a:t>C.11 [Team Members]:</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Adhering to project timelines or seeking alternative actions as soon as possible requires a high level of organization, planning, and problem-solving skills. It requires the ability to set clear goals, prioritize tasks, track progress, and communicate effectively with other team members. In case of delays or unexpected obstacles, team members must be able to find creative and efficient solutions to keep the project on track. Therefore, it would be considered of high difficulty.</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On the other hand, adhering to project timelines may be of high interest because it is essential for the success of the project. It ensures that the project is completed within the allocated resources and timeframe, which increases the chances of achieving the desired outcomes. It also helps to build trust and credibility with stakeholders, which could lead to more opportunities in the future.</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None/>
            </a:pPr>
            <a:r>
              <a:rPr lang="en" sz="1200">
                <a:solidFill>
                  <a:srgbClr val="374151"/>
                </a:solidFill>
                <a:highlight>
                  <a:srgbClr val="F7F7F8"/>
                </a:highlight>
                <a:latin typeface="Roboto"/>
                <a:ea typeface="Roboto"/>
                <a:cs typeface="Roboto"/>
                <a:sym typeface="Roboto"/>
              </a:rPr>
              <a:t>E.1 [Competing Food Rescue Nonprofits]:</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Creating a unique business plan and operating model requires a high level of innovation, creativity, and strategic thinking. It requires the ability to identify gaps in the market, develop a value proposition, design a business model, and assess the feasibility and sustainability of the plan. Additionally, the plan should be adaptable to changing market conditions, regulations, and customer preferences. Therefore, it would be considered of high difficulty.</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On the other hand, creating a unique business plan and operating model may be of high interest because it provides a competitive advantage and differentiation from other food rescue nonprofits. It also enables the organization to better serve its mission and target audience, optimize its resources, and increase its impact. It may also attract new partners, donors, or supporters who are interested in innovative and effective solutions to food waste and hunger.</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000"/>
              </a:spcBef>
              <a:spcAft>
                <a:spcPts val="0"/>
              </a:spcAft>
              <a:buNone/>
            </a:pPr>
            <a:r>
              <a:rPr lang="en">
                <a:solidFill>
                  <a:schemeClr val="dk1"/>
                </a:solidFill>
              </a:rPr>
              <a:t> </a:t>
            </a:r>
            <a:endParaRPr>
              <a:solidFill>
                <a:srgbClr val="FF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277" name="Shape 277"/>
        <p:cNvGrpSpPr/>
        <p:nvPr/>
      </p:nvGrpSpPr>
      <p:grpSpPr>
        <a:xfrm>
          <a:off x="0" y="0"/>
          <a:ext cx="0" cy="0"/>
          <a:chOff x="0" y="0"/>
          <a:chExt cx="0" cy="0"/>
        </a:xfrm>
      </p:grpSpPr>
      <p:grpSp>
        <p:nvGrpSpPr>
          <p:cNvPr id="278" name="Google Shape;278;p14"/>
          <p:cNvGrpSpPr/>
          <p:nvPr/>
        </p:nvGrpSpPr>
        <p:grpSpPr>
          <a:xfrm>
            <a:off x="52" y="4099200"/>
            <a:ext cx="9144036" cy="1044300"/>
            <a:chOff x="52" y="4099200"/>
            <a:chExt cx="9144036" cy="1044300"/>
          </a:xfrm>
        </p:grpSpPr>
        <p:grpSp>
          <p:nvGrpSpPr>
            <p:cNvPr id="279" name="Google Shape;279;p14"/>
            <p:cNvGrpSpPr/>
            <p:nvPr/>
          </p:nvGrpSpPr>
          <p:grpSpPr>
            <a:xfrm>
              <a:off x="52" y="4309200"/>
              <a:ext cx="231622" cy="834300"/>
              <a:chOff x="2688737" y="4301380"/>
              <a:chExt cx="231900" cy="834300"/>
            </a:xfrm>
          </p:grpSpPr>
          <p:sp>
            <p:nvSpPr>
              <p:cNvPr id="280" name="Google Shape;280;p14"/>
              <p:cNvSpPr/>
              <p:nvPr/>
            </p:nvSpPr>
            <p:spPr>
              <a:xfrm flipH="1">
                <a:off x="2688737" y="4720780"/>
                <a:ext cx="2319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14"/>
              <p:cNvSpPr/>
              <p:nvPr/>
            </p:nvSpPr>
            <p:spPr>
              <a:xfrm flipH="1">
                <a:off x="2688737" y="4301380"/>
                <a:ext cx="2319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14"/>
              <p:cNvSpPr/>
              <p:nvPr/>
            </p:nvSpPr>
            <p:spPr>
              <a:xfrm flipH="1">
                <a:off x="2688737" y="4511080"/>
                <a:ext cx="2319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14"/>
              <p:cNvSpPr/>
              <p:nvPr/>
            </p:nvSpPr>
            <p:spPr>
              <a:xfrm flipH="1">
                <a:off x="2688737" y="4930480"/>
                <a:ext cx="2319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4" name="Google Shape;284;p14"/>
            <p:cNvGrpSpPr/>
            <p:nvPr/>
          </p:nvGrpSpPr>
          <p:grpSpPr>
            <a:xfrm>
              <a:off x="371406" y="4099200"/>
              <a:ext cx="231622" cy="1044300"/>
              <a:chOff x="2688737" y="4091380"/>
              <a:chExt cx="231900" cy="1044300"/>
            </a:xfrm>
          </p:grpSpPr>
          <p:sp>
            <p:nvSpPr>
              <p:cNvPr id="285" name="Google Shape;285;p14"/>
              <p:cNvSpPr/>
              <p:nvPr/>
            </p:nvSpPr>
            <p:spPr>
              <a:xfrm flipH="1">
                <a:off x="2688737" y="4720780"/>
                <a:ext cx="2319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14"/>
              <p:cNvSpPr/>
              <p:nvPr/>
            </p:nvSpPr>
            <p:spPr>
              <a:xfrm flipH="1">
                <a:off x="2688737" y="4301380"/>
                <a:ext cx="2319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14"/>
              <p:cNvSpPr/>
              <p:nvPr/>
            </p:nvSpPr>
            <p:spPr>
              <a:xfrm flipH="1">
                <a:off x="2688737" y="4511080"/>
                <a:ext cx="2319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14"/>
              <p:cNvSpPr/>
              <p:nvPr/>
            </p:nvSpPr>
            <p:spPr>
              <a:xfrm flipH="1">
                <a:off x="2688737" y="4091380"/>
                <a:ext cx="2319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14"/>
              <p:cNvSpPr/>
              <p:nvPr/>
            </p:nvSpPr>
            <p:spPr>
              <a:xfrm flipH="1">
                <a:off x="2688737" y="4930480"/>
                <a:ext cx="2319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0" name="Google Shape;290;p14"/>
            <p:cNvGrpSpPr/>
            <p:nvPr/>
          </p:nvGrpSpPr>
          <p:grpSpPr>
            <a:xfrm>
              <a:off x="742761" y="4309200"/>
              <a:ext cx="231622" cy="834300"/>
              <a:chOff x="2688737" y="4301380"/>
              <a:chExt cx="231900" cy="834300"/>
            </a:xfrm>
          </p:grpSpPr>
          <p:sp>
            <p:nvSpPr>
              <p:cNvPr id="291" name="Google Shape;291;p14"/>
              <p:cNvSpPr/>
              <p:nvPr/>
            </p:nvSpPr>
            <p:spPr>
              <a:xfrm flipH="1">
                <a:off x="2688737" y="4720780"/>
                <a:ext cx="2319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14"/>
              <p:cNvSpPr/>
              <p:nvPr/>
            </p:nvSpPr>
            <p:spPr>
              <a:xfrm flipH="1">
                <a:off x="2688737" y="4301380"/>
                <a:ext cx="2319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14"/>
              <p:cNvSpPr/>
              <p:nvPr/>
            </p:nvSpPr>
            <p:spPr>
              <a:xfrm flipH="1">
                <a:off x="2688737" y="4511080"/>
                <a:ext cx="2319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14"/>
              <p:cNvSpPr/>
              <p:nvPr/>
            </p:nvSpPr>
            <p:spPr>
              <a:xfrm flipH="1">
                <a:off x="2688737" y="4930480"/>
                <a:ext cx="2319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5" name="Google Shape;295;p14"/>
            <p:cNvGrpSpPr/>
            <p:nvPr/>
          </p:nvGrpSpPr>
          <p:grpSpPr>
            <a:xfrm>
              <a:off x="1114115" y="4518900"/>
              <a:ext cx="231622" cy="624600"/>
              <a:chOff x="2688737" y="4511080"/>
              <a:chExt cx="231900" cy="624600"/>
            </a:xfrm>
          </p:grpSpPr>
          <p:sp>
            <p:nvSpPr>
              <p:cNvPr id="296" name="Google Shape;296;p14"/>
              <p:cNvSpPr/>
              <p:nvPr/>
            </p:nvSpPr>
            <p:spPr>
              <a:xfrm flipH="1">
                <a:off x="2688737" y="4720780"/>
                <a:ext cx="2319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14"/>
              <p:cNvSpPr/>
              <p:nvPr/>
            </p:nvSpPr>
            <p:spPr>
              <a:xfrm flipH="1">
                <a:off x="2688737" y="4511080"/>
                <a:ext cx="2319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14"/>
              <p:cNvSpPr/>
              <p:nvPr/>
            </p:nvSpPr>
            <p:spPr>
              <a:xfrm flipH="1">
                <a:off x="2688737" y="4930480"/>
                <a:ext cx="2319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9" name="Google Shape;299;p14"/>
            <p:cNvGrpSpPr/>
            <p:nvPr/>
          </p:nvGrpSpPr>
          <p:grpSpPr>
            <a:xfrm>
              <a:off x="1856753" y="4099200"/>
              <a:ext cx="231600" cy="1044300"/>
              <a:chOff x="1856753" y="4099200"/>
              <a:chExt cx="231600" cy="1044300"/>
            </a:xfrm>
          </p:grpSpPr>
          <p:sp>
            <p:nvSpPr>
              <p:cNvPr id="300" name="Google Shape;300;p14"/>
              <p:cNvSpPr/>
              <p:nvPr/>
            </p:nvSpPr>
            <p:spPr>
              <a:xfrm flipH="1">
                <a:off x="1856753"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14"/>
              <p:cNvSpPr/>
              <p:nvPr/>
            </p:nvSpPr>
            <p:spPr>
              <a:xfrm flipH="1">
                <a:off x="1856753"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14"/>
              <p:cNvSpPr/>
              <p:nvPr/>
            </p:nvSpPr>
            <p:spPr>
              <a:xfrm flipH="1">
                <a:off x="1856753"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14"/>
              <p:cNvSpPr/>
              <p:nvPr/>
            </p:nvSpPr>
            <p:spPr>
              <a:xfrm flipH="1">
                <a:off x="1856753" y="4099200"/>
                <a:ext cx="2316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14"/>
              <p:cNvSpPr/>
              <p:nvPr/>
            </p:nvSpPr>
            <p:spPr>
              <a:xfrm flipH="1">
                <a:off x="1856753"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5" name="Google Shape;305;p14"/>
            <p:cNvGrpSpPr/>
            <p:nvPr/>
          </p:nvGrpSpPr>
          <p:grpSpPr>
            <a:xfrm>
              <a:off x="2228107" y="4309200"/>
              <a:ext cx="231600" cy="834300"/>
              <a:chOff x="2228107" y="4309200"/>
              <a:chExt cx="231600" cy="834300"/>
            </a:xfrm>
          </p:grpSpPr>
          <p:sp>
            <p:nvSpPr>
              <p:cNvPr id="306" name="Google Shape;306;p14"/>
              <p:cNvSpPr/>
              <p:nvPr/>
            </p:nvSpPr>
            <p:spPr>
              <a:xfrm flipH="1">
                <a:off x="2228107"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14"/>
              <p:cNvSpPr/>
              <p:nvPr/>
            </p:nvSpPr>
            <p:spPr>
              <a:xfrm flipH="1">
                <a:off x="2228107"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14"/>
              <p:cNvSpPr/>
              <p:nvPr/>
            </p:nvSpPr>
            <p:spPr>
              <a:xfrm flipH="1">
                <a:off x="2228107"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14"/>
              <p:cNvSpPr/>
              <p:nvPr/>
            </p:nvSpPr>
            <p:spPr>
              <a:xfrm flipH="1">
                <a:off x="2228107"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0" name="Google Shape;310;p14"/>
            <p:cNvGrpSpPr/>
            <p:nvPr/>
          </p:nvGrpSpPr>
          <p:grpSpPr>
            <a:xfrm>
              <a:off x="2599462" y="4518900"/>
              <a:ext cx="231600" cy="624600"/>
              <a:chOff x="2599462" y="4518900"/>
              <a:chExt cx="231600" cy="624600"/>
            </a:xfrm>
          </p:grpSpPr>
          <p:sp>
            <p:nvSpPr>
              <p:cNvPr id="311" name="Google Shape;311;p14"/>
              <p:cNvSpPr/>
              <p:nvPr/>
            </p:nvSpPr>
            <p:spPr>
              <a:xfrm flipH="1">
                <a:off x="2599462"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14"/>
              <p:cNvSpPr/>
              <p:nvPr/>
            </p:nvSpPr>
            <p:spPr>
              <a:xfrm flipH="1">
                <a:off x="2599462"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14"/>
              <p:cNvSpPr/>
              <p:nvPr/>
            </p:nvSpPr>
            <p:spPr>
              <a:xfrm flipH="1">
                <a:off x="2599462"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4" name="Google Shape;314;p14"/>
            <p:cNvGrpSpPr/>
            <p:nvPr/>
          </p:nvGrpSpPr>
          <p:grpSpPr>
            <a:xfrm>
              <a:off x="3342171" y="4099200"/>
              <a:ext cx="231600" cy="1044300"/>
              <a:chOff x="3342171" y="4099200"/>
              <a:chExt cx="231600" cy="1044300"/>
            </a:xfrm>
          </p:grpSpPr>
          <p:sp>
            <p:nvSpPr>
              <p:cNvPr id="315" name="Google Shape;315;p14"/>
              <p:cNvSpPr/>
              <p:nvPr/>
            </p:nvSpPr>
            <p:spPr>
              <a:xfrm flipH="1">
                <a:off x="3342171"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14"/>
              <p:cNvSpPr/>
              <p:nvPr/>
            </p:nvSpPr>
            <p:spPr>
              <a:xfrm flipH="1">
                <a:off x="3342171"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14"/>
              <p:cNvSpPr/>
              <p:nvPr/>
            </p:nvSpPr>
            <p:spPr>
              <a:xfrm flipH="1">
                <a:off x="3342171"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14"/>
              <p:cNvSpPr/>
              <p:nvPr/>
            </p:nvSpPr>
            <p:spPr>
              <a:xfrm flipH="1">
                <a:off x="3342171" y="4099200"/>
                <a:ext cx="2316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14"/>
              <p:cNvSpPr/>
              <p:nvPr/>
            </p:nvSpPr>
            <p:spPr>
              <a:xfrm flipH="1">
                <a:off x="3342171"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0" name="Google Shape;320;p14"/>
            <p:cNvGrpSpPr/>
            <p:nvPr/>
          </p:nvGrpSpPr>
          <p:grpSpPr>
            <a:xfrm>
              <a:off x="3713525" y="4309200"/>
              <a:ext cx="231600" cy="834300"/>
              <a:chOff x="3713525" y="4309200"/>
              <a:chExt cx="231600" cy="834300"/>
            </a:xfrm>
          </p:grpSpPr>
          <p:sp>
            <p:nvSpPr>
              <p:cNvPr id="321" name="Google Shape;321;p14"/>
              <p:cNvSpPr/>
              <p:nvPr/>
            </p:nvSpPr>
            <p:spPr>
              <a:xfrm flipH="1">
                <a:off x="3713525"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14"/>
              <p:cNvSpPr/>
              <p:nvPr/>
            </p:nvSpPr>
            <p:spPr>
              <a:xfrm flipH="1">
                <a:off x="3713525"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14"/>
              <p:cNvSpPr/>
              <p:nvPr/>
            </p:nvSpPr>
            <p:spPr>
              <a:xfrm flipH="1">
                <a:off x="3713525"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14"/>
              <p:cNvSpPr/>
              <p:nvPr/>
            </p:nvSpPr>
            <p:spPr>
              <a:xfrm flipH="1">
                <a:off x="3713525"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5" name="Google Shape;325;p14"/>
            <p:cNvGrpSpPr/>
            <p:nvPr/>
          </p:nvGrpSpPr>
          <p:grpSpPr>
            <a:xfrm>
              <a:off x="1485398" y="4309200"/>
              <a:ext cx="231600" cy="834300"/>
              <a:chOff x="1485398" y="4309200"/>
              <a:chExt cx="231600" cy="834300"/>
            </a:xfrm>
          </p:grpSpPr>
          <p:sp>
            <p:nvSpPr>
              <p:cNvPr id="326" name="Google Shape;326;p14"/>
              <p:cNvSpPr/>
              <p:nvPr/>
            </p:nvSpPr>
            <p:spPr>
              <a:xfrm flipH="1">
                <a:off x="1485398"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14"/>
              <p:cNvSpPr/>
              <p:nvPr/>
            </p:nvSpPr>
            <p:spPr>
              <a:xfrm flipH="1">
                <a:off x="1485398"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14"/>
              <p:cNvSpPr/>
              <p:nvPr/>
            </p:nvSpPr>
            <p:spPr>
              <a:xfrm flipH="1">
                <a:off x="1485398"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14"/>
              <p:cNvSpPr/>
              <p:nvPr/>
            </p:nvSpPr>
            <p:spPr>
              <a:xfrm flipH="1">
                <a:off x="1485398"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0" name="Google Shape;330;p14"/>
            <p:cNvGrpSpPr/>
            <p:nvPr/>
          </p:nvGrpSpPr>
          <p:grpSpPr>
            <a:xfrm>
              <a:off x="4084879" y="4518900"/>
              <a:ext cx="231600" cy="624600"/>
              <a:chOff x="4084879" y="4518900"/>
              <a:chExt cx="231600" cy="624600"/>
            </a:xfrm>
          </p:grpSpPr>
          <p:sp>
            <p:nvSpPr>
              <p:cNvPr id="331" name="Google Shape;331;p14"/>
              <p:cNvSpPr/>
              <p:nvPr/>
            </p:nvSpPr>
            <p:spPr>
              <a:xfrm flipH="1">
                <a:off x="4084879"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14"/>
              <p:cNvSpPr/>
              <p:nvPr/>
            </p:nvSpPr>
            <p:spPr>
              <a:xfrm flipH="1">
                <a:off x="4084879"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14"/>
              <p:cNvSpPr/>
              <p:nvPr/>
            </p:nvSpPr>
            <p:spPr>
              <a:xfrm flipH="1">
                <a:off x="4084879"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4" name="Google Shape;334;p14"/>
            <p:cNvGrpSpPr/>
            <p:nvPr/>
          </p:nvGrpSpPr>
          <p:grpSpPr>
            <a:xfrm>
              <a:off x="2970816" y="4309200"/>
              <a:ext cx="231600" cy="834300"/>
              <a:chOff x="2970816" y="4309200"/>
              <a:chExt cx="231600" cy="834300"/>
            </a:xfrm>
          </p:grpSpPr>
          <p:sp>
            <p:nvSpPr>
              <p:cNvPr id="335" name="Google Shape;335;p14"/>
              <p:cNvSpPr/>
              <p:nvPr/>
            </p:nvSpPr>
            <p:spPr>
              <a:xfrm flipH="1">
                <a:off x="2970816"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14"/>
              <p:cNvSpPr/>
              <p:nvPr/>
            </p:nvSpPr>
            <p:spPr>
              <a:xfrm flipH="1">
                <a:off x="2970816"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14"/>
              <p:cNvSpPr/>
              <p:nvPr/>
            </p:nvSpPr>
            <p:spPr>
              <a:xfrm flipH="1">
                <a:off x="2970816"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14"/>
              <p:cNvSpPr/>
              <p:nvPr/>
            </p:nvSpPr>
            <p:spPr>
              <a:xfrm flipH="1">
                <a:off x="2970816"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9" name="Google Shape;339;p14"/>
            <p:cNvGrpSpPr/>
            <p:nvPr/>
          </p:nvGrpSpPr>
          <p:grpSpPr>
            <a:xfrm>
              <a:off x="4456234" y="4309200"/>
              <a:ext cx="231600" cy="834300"/>
              <a:chOff x="4456234" y="4309200"/>
              <a:chExt cx="231600" cy="834300"/>
            </a:xfrm>
          </p:grpSpPr>
          <p:sp>
            <p:nvSpPr>
              <p:cNvPr id="340" name="Google Shape;340;p14"/>
              <p:cNvSpPr/>
              <p:nvPr/>
            </p:nvSpPr>
            <p:spPr>
              <a:xfrm flipH="1">
                <a:off x="4456234"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14"/>
              <p:cNvSpPr/>
              <p:nvPr/>
            </p:nvSpPr>
            <p:spPr>
              <a:xfrm flipH="1">
                <a:off x="4456234"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14"/>
              <p:cNvSpPr/>
              <p:nvPr/>
            </p:nvSpPr>
            <p:spPr>
              <a:xfrm flipH="1">
                <a:off x="4456234"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14"/>
              <p:cNvSpPr/>
              <p:nvPr/>
            </p:nvSpPr>
            <p:spPr>
              <a:xfrm flipH="1">
                <a:off x="4456234"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4" name="Google Shape;344;p14"/>
            <p:cNvGrpSpPr/>
            <p:nvPr/>
          </p:nvGrpSpPr>
          <p:grpSpPr>
            <a:xfrm>
              <a:off x="4827588" y="4099200"/>
              <a:ext cx="231600" cy="1044300"/>
              <a:chOff x="4827588" y="4099200"/>
              <a:chExt cx="231600" cy="1044300"/>
            </a:xfrm>
          </p:grpSpPr>
          <p:sp>
            <p:nvSpPr>
              <p:cNvPr id="345" name="Google Shape;345;p14"/>
              <p:cNvSpPr/>
              <p:nvPr/>
            </p:nvSpPr>
            <p:spPr>
              <a:xfrm flipH="1">
                <a:off x="4827588"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14"/>
              <p:cNvSpPr/>
              <p:nvPr/>
            </p:nvSpPr>
            <p:spPr>
              <a:xfrm flipH="1">
                <a:off x="4827588"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14"/>
              <p:cNvSpPr/>
              <p:nvPr/>
            </p:nvSpPr>
            <p:spPr>
              <a:xfrm flipH="1">
                <a:off x="4827588"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14"/>
              <p:cNvSpPr/>
              <p:nvPr/>
            </p:nvSpPr>
            <p:spPr>
              <a:xfrm flipH="1">
                <a:off x="4827588" y="4099200"/>
                <a:ext cx="2316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14"/>
              <p:cNvSpPr/>
              <p:nvPr/>
            </p:nvSpPr>
            <p:spPr>
              <a:xfrm flipH="1">
                <a:off x="4827588"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0" name="Google Shape;350;p14"/>
            <p:cNvGrpSpPr/>
            <p:nvPr/>
          </p:nvGrpSpPr>
          <p:grpSpPr>
            <a:xfrm>
              <a:off x="5198943" y="4309200"/>
              <a:ext cx="231600" cy="834300"/>
              <a:chOff x="5198943" y="4309200"/>
              <a:chExt cx="231600" cy="834300"/>
            </a:xfrm>
          </p:grpSpPr>
          <p:sp>
            <p:nvSpPr>
              <p:cNvPr id="351" name="Google Shape;351;p14"/>
              <p:cNvSpPr/>
              <p:nvPr/>
            </p:nvSpPr>
            <p:spPr>
              <a:xfrm flipH="1">
                <a:off x="5198943"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14"/>
              <p:cNvSpPr/>
              <p:nvPr/>
            </p:nvSpPr>
            <p:spPr>
              <a:xfrm flipH="1">
                <a:off x="5198943"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14"/>
              <p:cNvSpPr/>
              <p:nvPr/>
            </p:nvSpPr>
            <p:spPr>
              <a:xfrm flipH="1">
                <a:off x="5198943"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14"/>
              <p:cNvSpPr/>
              <p:nvPr/>
            </p:nvSpPr>
            <p:spPr>
              <a:xfrm flipH="1">
                <a:off x="5198943"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5" name="Google Shape;355;p14"/>
            <p:cNvGrpSpPr/>
            <p:nvPr/>
          </p:nvGrpSpPr>
          <p:grpSpPr>
            <a:xfrm>
              <a:off x="5570297" y="4518900"/>
              <a:ext cx="231600" cy="624600"/>
              <a:chOff x="5570297" y="4518900"/>
              <a:chExt cx="231600" cy="624600"/>
            </a:xfrm>
          </p:grpSpPr>
          <p:sp>
            <p:nvSpPr>
              <p:cNvPr id="356" name="Google Shape;356;p14"/>
              <p:cNvSpPr/>
              <p:nvPr/>
            </p:nvSpPr>
            <p:spPr>
              <a:xfrm flipH="1">
                <a:off x="5570297"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14"/>
              <p:cNvSpPr/>
              <p:nvPr/>
            </p:nvSpPr>
            <p:spPr>
              <a:xfrm flipH="1">
                <a:off x="5570297"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14"/>
              <p:cNvSpPr/>
              <p:nvPr/>
            </p:nvSpPr>
            <p:spPr>
              <a:xfrm flipH="1">
                <a:off x="5570297"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9" name="Google Shape;359;p14"/>
            <p:cNvGrpSpPr/>
            <p:nvPr/>
          </p:nvGrpSpPr>
          <p:grpSpPr>
            <a:xfrm>
              <a:off x="5941652" y="4309200"/>
              <a:ext cx="231600" cy="834300"/>
              <a:chOff x="5941652" y="4309200"/>
              <a:chExt cx="231600" cy="834300"/>
            </a:xfrm>
          </p:grpSpPr>
          <p:sp>
            <p:nvSpPr>
              <p:cNvPr id="360" name="Google Shape;360;p14"/>
              <p:cNvSpPr/>
              <p:nvPr/>
            </p:nvSpPr>
            <p:spPr>
              <a:xfrm flipH="1">
                <a:off x="5941652"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14"/>
              <p:cNvSpPr/>
              <p:nvPr/>
            </p:nvSpPr>
            <p:spPr>
              <a:xfrm flipH="1">
                <a:off x="5941652"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14"/>
              <p:cNvSpPr/>
              <p:nvPr/>
            </p:nvSpPr>
            <p:spPr>
              <a:xfrm flipH="1">
                <a:off x="5941652"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14"/>
              <p:cNvSpPr/>
              <p:nvPr/>
            </p:nvSpPr>
            <p:spPr>
              <a:xfrm flipH="1">
                <a:off x="5941652"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4" name="Google Shape;364;p14"/>
            <p:cNvGrpSpPr/>
            <p:nvPr/>
          </p:nvGrpSpPr>
          <p:grpSpPr>
            <a:xfrm>
              <a:off x="6313006" y="4099200"/>
              <a:ext cx="231600" cy="1044300"/>
              <a:chOff x="6313006" y="4099200"/>
              <a:chExt cx="231600" cy="1044300"/>
            </a:xfrm>
          </p:grpSpPr>
          <p:sp>
            <p:nvSpPr>
              <p:cNvPr id="365" name="Google Shape;365;p14"/>
              <p:cNvSpPr/>
              <p:nvPr/>
            </p:nvSpPr>
            <p:spPr>
              <a:xfrm flipH="1">
                <a:off x="6313006"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14"/>
              <p:cNvSpPr/>
              <p:nvPr/>
            </p:nvSpPr>
            <p:spPr>
              <a:xfrm flipH="1">
                <a:off x="6313006"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14"/>
              <p:cNvSpPr/>
              <p:nvPr/>
            </p:nvSpPr>
            <p:spPr>
              <a:xfrm flipH="1">
                <a:off x="6313006"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14"/>
              <p:cNvSpPr/>
              <p:nvPr/>
            </p:nvSpPr>
            <p:spPr>
              <a:xfrm flipH="1">
                <a:off x="6313006" y="4099200"/>
                <a:ext cx="2316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14"/>
              <p:cNvSpPr/>
              <p:nvPr/>
            </p:nvSpPr>
            <p:spPr>
              <a:xfrm flipH="1">
                <a:off x="6313006"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0" name="Google Shape;370;p14"/>
            <p:cNvGrpSpPr/>
            <p:nvPr/>
          </p:nvGrpSpPr>
          <p:grpSpPr>
            <a:xfrm>
              <a:off x="6684361" y="4309200"/>
              <a:ext cx="231600" cy="834300"/>
              <a:chOff x="6684361" y="4309200"/>
              <a:chExt cx="231600" cy="834300"/>
            </a:xfrm>
          </p:grpSpPr>
          <p:sp>
            <p:nvSpPr>
              <p:cNvPr id="371" name="Google Shape;371;p14"/>
              <p:cNvSpPr/>
              <p:nvPr/>
            </p:nvSpPr>
            <p:spPr>
              <a:xfrm flipH="1">
                <a:off x="6684361"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14"/>
              <p:cNvSpPr/>
              <p:nvPr/>
            </p:nvSpPr>
            <p:spPr>
              <a:xfrm flipH="1">
                <a:off x="6684361"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14"/>
              <p:cNvSpPr/>
              <p:nvPr/>
            </p:nvSpPr>
            <p:spPr>
              <a:xfrm flipH="1">
                <a:off x="6684361"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14"/>
              <p:cNvSpPr/>
              <p:nvPr/>
            </p:nvSpPr>
            <p:spPr>
              <a:xfrm flipH="1">
                <a:off x="6684361"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5" name="Google Shape;375;p14"/>
            <p:cNvGrpSpPr/>
            <p:nvPr/>
          </p:nvGrpSpPr>
          <p:grpSpPr>
            <a:xfrm>
              <a:off x="7055715" y="4518900"/>
              <a:ext cx="231600" cy="624600"/>
              <a:chOff x="7055715" y="4518900"/>
              <a:chExt cx="231600" cy="624600"/>
            </a:xfrm>
          </p:grpSpPr>
          <p:sp>
            <p:nvSpPr>
              <p:cNvPr id="376" name="Google Shape;376;p14"/>
              <p:cNvSpPr/>
              <p:nvPr/>
            </p:nvSpPr>
            <p:spPr>
              <a:xfrm flipH="1">
                <a:off x="7055715"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14"/>
              <p:cNvSpPr/>
              <p:nvPr/>
            </p:nvSpPr>
            <p:spPr>
              <a:xfrm flipH="1">
                <a:off x="7055715"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14"/>
              <p:cNvSpPr/>
              <p:nvPr/>
            </p:nvSpPr>
            <p:spPr>
              <a:xfrm flipH="1">
                <a:off x="7055715"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9" name="Google Shape;379;p14"/>
            <p:cNvGrpSpPr/>
            <p:nvPr/>
          </p:nvGrpSpPr>
          <p:grpSpPr>
            <a:xfrm>
              <a:off x="7798424" y="4099200"/>
              <a:ext cx="231600" cy="1044300"/>
              <a:chOff x="7798424" y="4099200"/>
              <a:chExt cx="231600" cy="1044300"/>
            </a:xfrm>
          </p:grpSpPr>
          <p:sp>
            <p:nvSpPr>
              <p:cNvPr id="380" name="Google Shape;380;p14"/>
              <p:cNvSpPr/>
              <p:nvPr/>
            </p:nvSpPr>
            <p:spPr>
              <a:xfrm flipH="1">
                <a:off x="7798424"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14"/>
              <p:cNvSpPr/>
              <p:nvPr/>
            </p:nvSpPr>
            <p:spPr>
              <a:xfrm flipH="1">
                <a:off x="7798424"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14"/>
              <p:cNvSpPr/>
              <p:nvPr/>
            </p:nvSpPr>
            <p:spPr>
              <a:xfrm flipH="1">
                <a:off x="7798424"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14"/>
              <p:cNvSpPr/>
              <p:nvPr/>
            </p:nvSpPr>
            <p:spPr>
              <a:xfrm flipH="1">
                <a:off x="7798424" y="4099200"/>
                <a:ext cx="2316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14"/>
              <p:cNvSpPr/>
              <p:nvPr/>
            </p:nvSpPr>
            <p:spPr>
              <a:xfrm flipH="1">
                <a:off x="7798424"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5" name="Google Shape;385;p14"/>
            <p:cNvGrpSpPr/>
            <p:nvPr/>
          </p:nvGrpSpPr>
          <p:grpSpPr>
            <a:xfrm>
              <a:off x="8169779" y="4309200"/>
              <a:ext cx="231600" cy="834300"/>
              <a:chOff x="8169779" y="4309200"/>
              <a:chExt cx="231600" cy="834300"/>
            </a:xfrm>
          </p:grpSpPr>
          <p:sp>
            <p:nvSpPr>
              <p:cNvPr id="386" name="Google Shape;386;p14"/>
              <p:cNvSpPr/>
              <p:nvPr/>
            </p:nvSpPr>
            <p:spPr>
              <a:xfrm flipH="1">
                <a:off x="8169779"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14"/>
              <p:cNvSpPr/>
              <p:nvPr/>
            </p:nvSpPr>
            <p:spPr>
              <a:xfrm flipH="1">
                <a:off x="8169779"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14"/>
              <p:cNvSpPr/>
              <p:nvPr/>
            </p:nvSpPr>
            <p:spPr>
              <a:xfrm flipH="1">
                <a:off x="8169779"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14"/>
              <p:cNvSpPr/>
              <p:nvPr/>
            </p:nvSpPr>
            <p:spPr>
              <a:xfrm flipH="1">
                <a:off x="8169779"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0" name="Google Shape;390;p14"/>
            <p:cNvGrpSpPr/>
            <p:nvPr/>
          </p:nvGrpSpPr>
          <p:grpSpPr>
            <a:xfrm>
              <a:off x="7427070" y="4309200"/>
              <a:ext cx="231600" cy="834300"/>
              <a:chOff x="7427070" y="4309200"/>
              <a:chExt cx="231600" cy="834300"/>
            </a:xfrm>
          </p:grpSpPr>
          <p:sp>
            <p:nvSpPr>
              <p:cNvPr id="391" name="Google Shape;391;p14"/>
              <p:cNvSpPr/>
              <p:nvPr/>
            </p:nvSpPr>
            <p:spPr>
              <a:xfrm flipH="1">
                <a:off x="7427070"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14"/>
              <p:cNvSpPr/>
              <p:nvPr/>
            </p:nvSpPr>
            <p:spPr>
              <a:xfrm flipH="1">
                <a:off x="7427070"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14"/>
              <p:cNvSpPr/>
              <p:nvPr/>
            </p:nvSpPr>
            <p:spPr>
              <a:xfrm flipH="1">
                <a:off x="7427070"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14"/>
              <p:cNvSpPr/>
              <p:nvPr/>
            </p:nvSpPr>
            <p:spPr>
              <a:xfrm flipH="1">
                <a:off x="7427070"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5" name="Google Shape;395;p14"/>
            <p:cNvGrpSpPr/>
            <p:nvPr/>
          </p:nvGrpSpPr>
          <p:grpSpPr>
            <a:xfrm>
              <a:off x="8541133" y="4518900"/>
              <a:ext cx="231600" cy="624600"/>
              <a:chOff x="8541133" y="4518900"/>
              <a:chExt cx="231600" cy="624600"/>
            </a:xfrm>
          </p:grpSpPr>
          <p:sp>
            <p:nvSpPr>
              <p:cNvPr id="396" name="Google Shape;396;p14"/>
              <p:cNvSpPr/>
              <p:nvPr/>
            </p:nvSpPr>
            <p:spPr>
              <a:xfrm flipH="1">
                <a:off x="8541133"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14"/>
              <p:cNvSpPr/>
              <p:nvPr/>
            </p:nvSpPr>
            <p:spPr>
              <a:xfrm flipH="1">
                <a:off x="8541133"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14"/>
              <p:cNvSpPr/>
              <p:nvPr/>
            </p:nvSpPr>
            <p:spPr>
              <a:xfrm flipH="1">
                <a:off x="8541133"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9" name="Google Shape;399;p14"/>
            <p:cNvGrpSpPr/>
            <p:nvPr/>
          </p:nvGrpSpPr>
          <p:grpSpPr>
            <a:xfrm>
              <a:off x="8912488" y="4309200"/>
              <a:ext cx="231600" cy="834300"/>
              <a:chOff x="8912488" y="4309200"/>
              <a:chExt cx="231600" cy="834300"/>
            </a:xfrm>
          </p:grpSpPr>
          <p:sp>
            <p:nvSpPr>
              <p:cNvPr id="400" name="Google Shape;400;p14"/>
              <p:cNvSpPr/>
              <p:nvPr/>
            </p:nvSpPr>
            <p:spPr>
              <a:xfrm flipH="1">
                <a:off x="8912488"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14"/>
              <p:cNvSpPr/>
              <p:nvPr/>
            </p:nvSpPr>
            <p:spPr>
              <a:xfrm flipH="1">
                <a:off x="8912488"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14"/>
              <p:cNvSpPr/>
              <p:nvPr/>
            </p:nvSpPr>
            <p:spPr>
              <a:xfrm flipH="1">
                <a:off x="8912488"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14"/>
              <p:cNvSpPr/>
              <p:nvPr/>
            </p:nvSpPr>
            <p:spPr>
              <a:xfrm flipH="1">
                <a:off x="8912488"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04" name="Google Shape;404;p14"/>
          <p:cNvSpPr txBox="1"/>
          <p:nvPr>
            <p:ph hasCustomPrompt="1" type="title"/>
          </p:nvPr>
        </p:nvSpPr>
        <p:spPr>
          <a:xfrm>
            <a:off x="1388625" y="772725"/>
            <a:ext cx="6366900" cy="18633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1"/>
              </a:buClr>
              <a:buSzPts val="8000"/>
              <a:buNone/>
              <a:defRPr sz="8000">
                <a:solidFill>
                  <a:schemeClr val="lt1"/>
                </a:solidFill>
              </a:defRPr>
            </a:lvl1pPr>
            <a:lvl2pPr lvl="1" algn="ctr">
              <a:lnSpc>
                <a:spcPct val="100000"/>
              </a:lnSpc>
              <a:spcBef>
                <a:spcPts val="0"/>
              </a:spcBef>
              <a:spcAft>
                <a:spcPts val="0"/>
              </a:spcAft>
              <a:buClr>
                <a:schemeClr val="lt1"/>
              </a:buClr>
              <a:buSzPts val="8000"/>
              <a:buNone/>
              <a:defRPr sz="8000">
                <a:solidFill>
                  <a:schemeClr val="lt1"/>
                </a:solidFill>
              </a:defRPr>
            </a:lvl2pPr>
            <a:lvl3pPr lvl="2" algn="ctr">
              <a:lnSpc>
                <a:spcPct val="100000"/>
              </a:lnSpc>
              <a:spcBef>
                <a:spcPts val="0"/>
              </a:spcBef>
              <a:spcAft>
                <a:spcPts val="0"/>
              </a:spcAft>
              <a:buClr>
                <a:schemeClr val="lt1"/>
              </a:buClr>
              <a:buSzPts val="8000"/>
              <a:buNone/>
              <a:defRPr sz="8000">
                <a:solidFill>
                  <a:schemeClr val="lt1"/>
                </a:solidFill>
              </a:defRPr>
            </a:lvl3pPr>
            <a:lvl4pPr lvl="3" algn="ctr">
              <a:lnSpc>
                <a:spcPct val="100000"/>
              </a:lnSpc>
              <a:spcBef>
                <a:spcPts val="0"/>
              </a:spcBef>
              <a:spcAft>
                <a:spcPts val="0"/>
              </a:spcAft>
              <a:buClr>
                <a:schemeClr val="lt1"/>
              </a:buClr>
              <a:buSzPts val="8000"/>
              <a:buNone/>
              <a:defRPr sz="8000">
                <a:solidFill>
                  <a:schemeClr val="lt1"/>
                </a:solidFill>
              </a:defRPr>
            </a:lvl4pPr>
            <a:lvl5pPr lvl="4" algn="ctr">
              <a:lnSpc>
                <a:spcPct val="100000"/>
              </a:lnSpc>
              <a:spcBef>
                <a:spcPts val="0"/>
              </a:spcBef>
              <a:spcAft>
                <a:spcPts val="0"/>
              </a:spcAft>
              <a:buClr>
                <a:schemeClr val="lt1"/>
              </a:buClr>
              <a:buSzPts val="8000"/>
              <a:buNone/>
              <a:defRPr sz="8000">
                <a:solidFill>
                  <a:schemeClr val="lt1"/>
                </a:solidFill>
              </a:defRPr>
            </a:lvl5pPr>
            <a:lvl6pPr lvl="5" algn="ctr">
              <a:lnSpc>
                <a:spcPct val="100000"/>
              </a:lnSpc>
              <a:spcBef>
                <a:spcPts val="0"/>
              </a:spcBef>
              <a:spcAft>
                <a:spcPts val="0"/>
              </a:spcAft>
              <a:buClr>
                <a:schemeClr val="lt1"/>
              </a:buClr>
              <a:buSzPts val="8000"/>
              <a:buNone/>
              <a:defRPr sz="8000">
                <a:solidFill>
                  <a:schemeClr val="lt1"/>
                </a:solidFill>
              </a:defRPr>
            </a:lvl6pPr>
            <a:lvl7pPr lvl="6" algn="ctr">
              <a:lnSpc>
                <a:spcPct val="100000"/>
              </a:lnSpc>
              <a:spcBef>
                <a:spcPts val="0"/>
              </a:spcBef>
              <a:spcAft>
                <a:spcPts val="0"/>
              </a:spcAft>
              <a:buClr>
                <a:schemeClr val="lt1"/>
              </a:buClr>
              <a:buSzPts val="8000"/>
              <a:buNone/>
              <a:defRPr sz="8000">
                <a:solidFill>
                  <a:schemeClr val="lt1"/>
                </a:solidFill>
              </a:defRPr>
            </a:lvl7pPr>
            <a:lvl8pPr lvl="7" algn="ctr">
              <a:lnSpc>
                <a:spcPct val="100000"/>
              </a:lnSpc>
              <a:spcBef>
                <a:spcPts val="0"/>
              </a:spcBef>
              <a:spcAft>
                <a:spcPts val="0"/>
              </a:spcAft>
              <a:buClr>
                <a:schemeClr val="lt1"/>
              </a:buClr>
              <a:buSzPts val="8000"/>
              <a:buNone/>
              <a:defRPr sz="8000">
                <a:solidFill>
                  <a:schemeClr val="lt1"/>
                </a:solidFill>
              </a:defRPr>
            </a:lvl8pPr>
            <a:lvl9pPr lvl="8" algn="ctr">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405" name="Google Shape;405;p14"/>
          <p:cNvSpPr txBox="1"/>
          <p:nvPr>
            <p:ph idx="1" type="body"/>
          </p:nvPr>
        </p:nvSpPr>
        <p:spPr>
          <a:xfrm>
            <a:off x="1388625" y="2712300"/>
            <a:ext cx="6366900" cy="1111200"/>
          </a:xfrm>
          <a:prstGeom prst="rect">
            <a:avLst/>
          </a:prstGeom>
          <a:noFill/>
          <a:ln>
            <a:noFill/>
          </a:ln>
        </p:spPr>
        <p:txBody>
          <a:bodyPr anchorCtr="0" anchor="t" bIns="91425" lIns="91425" spcFirstLastPara="1" rIns="91425" wrap="square" tIns="91425">
            <a:normAutofit/>
          </a:bodyPr>
          <a:lstStyle>
            <a:lvl1pPr indent="-311150" lvl="0" marL="457200" algn="ctr">
              <a:lnSpc>
                <a:spcPct val="115000"/>
              </a:lnSpc>
              <a:spcBef>
                <a:spcPts val="0"/>
              </a:spcBef>
              <a:spcAft>
                <a:spcPts val="0"/>
              </a:spcAft>
              <a:buClr>
                <a:schemeClr val="lt1"/>
              </a:buClr>
              <a:buSzPts val="1300"/>
              <a:buChar char="●"/>
              <a:defRPr>
                <a:solidFill>
                  <a:schemeClr val="lt1"/>
                </a:solidFill>
              </a:defRPr>
            </a:lvl1pPr>
            <a:lvl2pPr indent="-298450" lvl="1" marL="914400" algn="ctr">
              <a:lnSpc>
                <a:spcPct val="115000"/>
              </a:lnSpc>
              <a:spcBef>
                <a:spcPts val="0"/>
              </a:spcBef>
              <a:spcAft>
                <a:spcPts val="0"/>
              </a:spcAft>
              <a:buClr>
                <a:schemeClr val="lt1"/>
              </a:buClr>
              <a:buSzPts val="1100"/>
              <a:buChar char="○"/>
              <a:defRPr>
                <a:solidFill>
                  <a:schemeClr val="lt1"/>
                </a:solidFill>
              </a:defRPr>
            </a:lvl2pPr>
            <a:lvl3pPr indent="-298450" lvl="2" marL="1371600" algn="ctr">
              <a:lnSpc>
                <a:spcPct val="115000"/>
              </a:lnSpc>
              <a:spcBef>
                <a:spcPts val="0"/>
              </a:spcBef>
              <a:spcAft>
                <a:spcPts val="0"/>
              </a:spcAft>
              <a:buClr>
                <a:schemeClr val="lt1"/>
              </a:buClr>
              <a:buSzPts val="1100"/>
              <a:buChar char="■"/>
              <a:defRPr>
                <a:solidFill>
                  <a:schemeClr val="lt1"/>
                </a:solidFill>
              </a:defRPr>
            </a:lvl3pPr>
            <a:lvl4pPr indent="-298450" lvl="3" marL="1828800" algn="ctr">
              <a:lnSpc>
                <a:spcPct val="115000"/>
              </a:lnSpc>
              <a:spcBef>
                <a:spcPts val="0"/>
              </a:spcBef>
              <a:spcAft>
                <a:spcPts val="0"/>
              </a:spcAft>
              <a:buClr>
                <a:schemeClr val="lt1"/>
              </a:buClr>
              <a:buSzPts val="1100"/>
              <a:buChar char="●"/>
              <a:defRPr>
                <a:solidFill>
                  <a:schemeClr val="lt1"/>
                </a:solidFill>
              </a:defRPr>
            </a:lvl4pPr>
            <a:lvl5pPr indent="-298450" lvl="4" marL="2286000" algn="ctr">
              <a:lnSpc>
                <a:spcPct val="115000"/>
              </a:lnSpc>
              <a:spcBef>
                <a:spcPts val="0"/>
              </a:spcBef>
              <a:spcAft>
                <a:spcPts val="0"/>
              </a:spcAft>
              <a:buClr>
                <a:schemeClr val="lt1"/>
              </a:buClr>
              <a:buSzPts val="1100"/>
              <a:buChar char="○"/>
              <a:defRPr>
                <a:solidFill>
                  <a:schemeClr val="lt1"/>
                </a:solidFill>
              </a:defRPr>
            </a:lvl5pPr>
            <a:lvl6pPr indent="-298450" lvl="5" marL="2743200" algn="ctr">
              <a:lnSpc>
                <a:spcPct val="115000"/>
              </a:lnSpc>
              <a:spcBef>
                <a:spcPts val="0"/>
              </a:spcBef>
              <a:spcAft>
                <a:spcPts val="0"/>
              </a:spcAft>
              <a:buClr>
                <a:schemeClr val="lt1"/>
              </a:buClr>
              <a:buSzPts val="1100"/>
              <a:buChar char="■"/>
              <a:defRPr>
                <a:solidFill>
                  <a:schemeClr val="lt1"/>
                </a:solidFill>
              </a:defRPr>
            </a:lvl6pPr>
            <a:lvl7pPr indent="-298450" lvl="6" marL="3200400" algn="ctr">
              <a:lnSpc>
                <a:spcPct val="115000"/>
              </a:lnSpc>
              <a:spcBef>
                <a:spcPts val="0"/>
              </a:spcBef>
              <a:spcAft>
                <a:spcPts val="0"/>
              </a:spcAft>
              <a:buClr>
                <a:schemeClr val="lt1"/>
              </a:buClr>
              <a:buSzPts val="1100"/>
              <a:buChar char="●"/>
              <a:defRPr>
                <a:solidFill>
                  <a:schemeClr val="lt1"/>
                </a:solidFill>
              </a:defRPr>
            </a:lvl7pPr>
            <a:lvl8pPr indent="-298450" lvl="7" marL="3657600" algn="ctr">
              <a:lnSpc>
                <a:spcPct val="115000"/>
              </a:lnSpc>
              <a:spcBef>
                <a:spcPts val="0"/>
              </a:spcBef>
              <a:spcAft>
                <a:spcPts val="0"/>
              </a:spcAft>
              <a:buClr>
                <a:schemeClr val="lt1"/>
              </a:buClr>
              <a:buSzPts val="1100"/>
              <a:buChar char="○"/>
              <a:defRPr>
                <a:solidFill>
                  <a:schemeClr val="lt1"/>
                </a:solidFill>
              </a:defRPr>
            </a:lvl8pPr>
            <a:lvl9pPr indent="-298450" lvl="8" marL="4114800" algn="ctr">
              <a:lnSpc>
                <a:spcPct val="115000"/>
              </a:lnSpc>
              <a:spcBef>
                <a:spcPts val="0"/>
              </a:spcBef>
              <a:spcAft>
                <a:spcPts val="0"/>
              </a:spcAft>
              <a:buClr>
                <a:schemeClr val="lt1"/>
              </a:buClr>
              <a:buSzPts val="1100"/>
              <a:buChar char="■"/>
              <a:defRPr>
                <a:solidFill>
                  <a:schemeClr val="lt1"/>
                </a:solidFill>
              </a:defRPr>
            </a:lvl9pPr>
          </a:lstStyle>
          <a:p/>
        </p:txBody>
      </p:sp>
      <p:sp>
        <p:nvSpPr>
          <p:cNvPr id="406" name="Google Shape;406;p14"/>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07" name="Shape 407"/>
        <p:cNvGrpSpPr/>
        <p:nvPr/>
      </p:nvGrpSpPr>
      <p:grpSpPr>
        <a:xfrm>
          <a:off x="0" y="0"/>
          <a:ext cx="0" cy="0"/>
          <a:chOff x="0" y="0"/>
          <a:chExt cx="0" cy="0"/>
        </a:xfrm>
      </p:grpSpPr>
      <p:sp>
        <p:nvSpPr>
          <p:cNvPr id="408" name="Google Shape;408;p15"/>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09" name="Shape 409"/>
        <p:cNvGrpSpPr/>
        <p:nvPr/>
      </p:nvGrpSpPr>
      <p:grpSpPr>
        <a:xfrm>
          <a:off x="0" y="0"/>
          <a:ext cx="0" cy="0"/>
          <a:chOff x="0" y="0"/>
          <a:chExt cx="0" cy="0"/>
        </a:xfrm>
      </p:grpSpPr>
      <p:grpSp>
        <p:nvGrpSpPr>
          <p:cNvPr id="410" name="Google Shape;410;p16"/>
          <p:cNvGrpSpPr/>
          <p:nvPr/>
        </p:nvGrpSpPr>
        <p:grpSpPr>
          <a:xfrm>
            <a:off x="146769" y="3406"/>
            <a:ext cx="1233214" cy="1384535"/>
            <a:chOff x="146769" y="3406"/>
            <a:chExt cx="1233214" cy="1384535"/>
          </a:xfrm>
        </p:grpSpPr>
        <p:grpSp>
          <p:nvGrpSpPr>
            <p:cNvPr id="411" name="Google Shape;411;p16"/>
            <p:cNvGrpSpPr/>
            <p:nvPr/>
          </p:nvGrpSpPr>
          <p:grpSpPr>
            <a:xfrm>
              <a:off x="1063183" y="3406"/>
              <a:ext cx="316800" cy="688513"/>
              <a:chOff x="1063183" y="3406"/>
              <a:chExt cx="316800" cy="688513"/>
            </a:xfrm>
          </p:grpSpPr>
          <p:sp>
            <p:nvSpPr>
              <p:cNvPr id="412" name="Google Shape;412;p16"/>
              <p:cNvSpPr/>
              <p:nvPr/>
            </p:nvSpPr>
            <p:spPr>
              <a:xfrm rot="10800000">
                <a:off x="1063183" y="3419"/>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16"/>
              <p:cNvSpPr/>
              <p:nvPr/>
            </p:nvSpPr>
            <p:spPr>
              <a:xfrm rot="10800000">
                <a:off x="1063183" y="3406"/>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4" name="Google Shape;414;p16"/>
            <p:cNvGrpSpPr/>
            <p:nvPr/>
          </p:nvGrpSpPr>
          <p:grpSpPr>
            <a:xfrm>
              <a:off x="604976" y="3406"/>
              <a:ext cx="316800" cy="1036524"/>
              <a:chOff x="604976" y="3406"/>
              <a:chExt cx="316800" cy="1036524"/>
            </a:xfrm>
          </p:grpSpPr>
          <p:sp>
            <p:nvSpPr>
              <p:cNvPr id="415" name="Google Shape;415;p16"/>
              <p:cNvSpPr/>
              <p:nvPr/>
            </p:nvSpPr>
            <p:spPr>
              <a:xfrm rot="10800000">
                <a:off x="604976" y="3419"/>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16"/>
              <p:cNvSpPr/>
              <p:nvPr/>
            </p:nvSpPr>
            <p:spPr>
              <a:xfrm rot="10800000">
                <a:off x="604976" y="3430"/>
                <a:ext cx="316800" cy="1036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16"/>
              <p:cNvSpPr/>
              <p:nvPr/>
            </p:nvSpPr>
            <p:spPr>
              <a:xfrm rot="10800000">
                <a:off x="604976" y="3406"/>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8" name="Google Shape;418;p16"/>
            <p:cNvGrpSpPr/>
            <p:nvPr/>
          </p:nvGrpSpPr>
          <p:grpSpPr>
            <a:xfrm>
              <a:off x="146769" y="3406"/>
              <a:ext cx="316800" cy="1384535"/>
              <a:chOff x="146769" y="3406"/>
              <a:chExt cx="316800" cy="1384535"/>
            </a:xfrm>
          </p:grpSpPr>
          <p:sp>
            <p:nvSpPr>
              <p:cNvPr id="419" name="Google Shape;419;p16"/>
              <p:cNvSpPr/>
              <p:nvPr/>
            </p:nvSpPr>
            <p:spPr>
              <a:xfrm rot="10800000">
                <a:off x="146769" y="3419"/>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16"/>
              <p:cNvSpPr/>
              <p:nvPr/>
            </p:nvSpPr>
            <p:spPr>
              <a:xfrm rot="10800000">
                <a:off x="146769" y="3441"/>
                <a:ext cx="316800" cy="1384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16"/>
              <p:cNvSpPr/>
              <p:nvPr/>
            </p:nvSpPr>
            <p:spPr>
              <a:xfrm rot="10800000">
                <a:off x="146769" y="3430"/>
                <a:ext cx="316800" cy="1036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16"/>
              <p:cNvSpPr/>
              <p:nvPr/>
            </p:nvSpPr>
            <p:spPr>
              <a:xfrm rot="10800000">
                <a:off x="146769" y="3406"/>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23" name="Google Shape;423;p16"/>
          <p:cNvGrpSpPr/>
          <p:nvPr/>
        </p:nvGrpSpPr>
        <p:grpSpPr>
          <a:xfrm>
            <a:off x="6775084" y="2904008"/>
            <a:ext cx="2186147" cy="2239500"/>
            <a:chOff x="6775084" y="2904008"/>
            <a:chExt cx="2186147" cy="2239500"/>
          </a:xfrm>
        </p:grpSpPr>
        <p:grpSp>
          <p:nvGrpSpPr>
            <p:cNvPr id="424" name="Google Shape;424;p16"/>
            <p:cNvGrpSpPr/>
            <p:nvPr/>
          </p:nvGrpSpPr>
          <p:grpSpPr>
            <a:xfrm>
              <a:off x="6775084" y="4253708"/>
              <a:ext cx="409500" cy="889800"/>
              <a:chOff x="6775084" y="4253708"/>
              <a:chExt cx="409500" cy="889800"/>
            </a:xfrm>
          </p:grpSpPr>
          <p:sp>
            <p:nvSpPr>
              <p:cNvPr id="425" name="Google Shape;425;p16"/>
              <p:cNvSpPr/>
              <p:nvPr/>
            </p:nvSpPr>
            <p:spPr>
              <a:xfrm>
                <a:off x="6775084" y="4253708"/>
                <a:ext cx="409500" cy="8898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16"/>
              <p:cNvSpPr/>
              <p:nvPr/>
            </p:nvSpPr>
            <p:spPr>
              <a:xfrm>
                <a:off x="6775084" y="4703408"/>
                <a:ext cx="409500" cy="4401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7" name="Google Shape;427;p16"/>
            <p:cNvGrpSpPr/>
            <p:nvPr/>
          </p:nvGrpSpPr>
          <p:grpSpPr>
            <a:xfrm>
              <a:off x="7367299" y="3804008"/>
              <a:ext cx="409500" cy="1339500"/>
              <a:chOff x="7367299" y="3804008"/>
              <a:chExt cx="409500" cy="1339500"/>
            </a:xfrm>
          </p:grpSpPr>
          <p:sp>
            <p:nvSpPr>
              <p:cNvPr id="428" name="Google Shape;428;p16"/>
              <p:cNvSpPr/>
              <p:nvPr/>
            </p:nvSpPr>
            <p:spPr>
              <a:xfrm>
                <a:off x="7367299" y="4253708"/>
                <a:ext cx="409500" cy="8898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16"/>
              <p:cNvSpPr/>
              <p:nvPr/>
            </p:nvSpPr>
            <p:spPr>
              <a:xfrm>
                <a:off x="7367299" y="3804008"/>
                <a:ext cx="409500" cy="133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16"/>
              <p:cNvSpPr/>
              <p:nvPr/>
            </p:nvSpPr>
            <p:spPr>
              <a:xfrm>
                <a:off x="7367299" y="4703408"/>
                <a:ext cx="409500" cy="4401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1" name="Google Shape;431;p16"/>
            <p:cNvGrpSpPr/>
            <p:nvPr/>
          </p:nvGrpSpPr>
          <p:grpSpPr>
            <a:xfrm>
              <a:off x="7959516" y="3354008"/>
              <a:ext cx="409500" cy="1789500"/>
              <a:chOff x="7959516" y="3354008"/>
              <a:chExt cx="409500" cy="1789500"/>
            </a:xfrm>
          </p:grpSpPr>
          <p:sp>
            <p:nvSpPr>
              <p:cNvPr id="432" name="Google Shape;432;p16"/>
              <p:cNvSpPr/>
              <p:nvPr/>
            </p:nvSpPr>
            <p:spPr>
              <a:xfrm>
                <a:off x="7959516" y="4253708"/>
                <a:ext cx="409500" cy="8898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16"/>
              <p:cNvSpPr/>
              <p:nvPr/>
            </p:nvSpPr>
            <p:spPr>
              <a:xfrm>
                <a:off x="7959516" y="3354008"/>
                <a:ext cx="409500" cy="178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16"/>
              <p:cNvSpPr/>
              <p:nvPr/>
            </p:nvSpPr>
            <p:spPr>
              <a:xfrm>
                <a:off x="7959516" y="3804008"/>
                <a:ext cx="409500" cy="133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16"/>
              <p:cNvSpPr/>
              <p:nvPr/>
            </p:nvSpPr>
            <p:spPr>
              <a:xfrm>
                <a:off x="7959516" y="4703408"/>
                <a:ext cx="409500" cy="4401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6" name="Google Shape;436;p16"/>
            <p:cNvGrpSpPr/>
            <p:nvPr/>
          </p:nvGrpSpPr>
          <p:grpSpPr>
            <a:xfrm>
              <a:off x="8551731" y="2904008"/>
              <a:ext cx="409500" cy="2239500"/>
              <a:chOff x="8551731" y="2904008"/>
              <a:chExt cx="409500" cy="2239500"/>
            </a:xfrm>
          </p:grpSpPr>
          <p:sp>
            <p:nvSpPr>
              <p:cNvPr id="437" name="Google Shape;437;p16"/>
              <p:cNvSpPr/>
              <p:nvPr/>
            </p:nvSpPr>
            <p:spPr>
              <a:xfrm>
                <a:off x="8551731" y="4253708"/>
                <a:ext cx="409500" cy="8898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16"/>
              <p:cNvSpPr/>
              <p:nvPr/>
            </p:nvSpPr>
            <p:spPr>
              <a:xfrm>
                <a:off x="8551731" y="3354008"/>
                <a:ext cx="409500" cy="178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16"/>
              <p:cNvSpPr/>
              <p:nvPr/>
            </p:nvSpPr>
            <p:spPr>
              <a:xfrm>
                <a:off x="8551731" y="3804008"/>
                <a:ext cx="409500" cy="133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16"/>
              <p:cNvSpPr/>
              <p:nvPr/>
            </p:nvSpPr>
            <p:spPr>
              <a:xfrm>
                <a:off x="8551731" y="2904008"/>
                <a:ext cx="409500" cy="223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16"/>
              <p:cNvSpPr/>
              <p:nvPr/>
            </p:nvSpPr>
            <p:spPr>
              <a:xfrm>
                <a:off x="8551731" y="4703408"/>
                <a:ext cx="409500" cy="4401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42" name="Google Shape;442;p16"/>
          <p:cNvSpPr txBox="1"/>
          <p:nvPr>
            <p:ph type="title"/>
          </p:nvPr>
        </p:nvSpPr>
        <p:spPr>
          <a:xfrm>
            <a:off x="824000" y="1613825"/>
            <a:ext cx="5857800" cy="18729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443" name="Google Shape;443;p16"/>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4" name="Shape 444"/>
        <p:cNvGrpSpPr/>
        <p:nvPr/>
      </p:nvGrpSpPr>
      <p:grpSpPr>
        <a:xfrm>
          <a:off x="0" y="0"/>
          <a:ext cx="0" cy="0"/>
          <a:chOff x="0" y="0"/>
          <a:chExt cx="0" cy="0"/>
        </a:xfrm>
      </p:grpSpPr>
      <p:grpSp>
        <p:nvGrpSpPr>
          <p:cNvPr id="445" name="Google Shape;445;p17"/>
          <p:cNvGrpSpPr/>
          <p:nvPr/>
        </p:nvGrpSpPr>
        <p:grpSpPr>
          <a:xfrm>
            <a:off x="625966" y="299376"/>
            <a:ext cx="999312" cy="999312"/>
            <a:chOff x="348199" y="179450"/>
            <a:chExt cx="1116300" cy="1116300"/>
          </a:xfrm>
        </p:grpSpPr>
        <p:sp>
          <p:nvSpPr>
            <p:cNvPr id="446" name="Google Shape;446;p17"/>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17"/>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8" name="Google Shape;448;p17"/>
          <p:cNvSpPr txBox="1"/>
          <p:nvPr>
            <p:ph type="title"/>
          </p:nvPr>
        </p:nvSpPr>
        <p:spPr>
          <a:xfrm>
            <a:off x="1303800" y="598575"/>
            <a:ext cx="3430500" cy="1990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49" name="Google Shape;449;p17"/>
          <p:cNvSpPr txBox="1"/>
          <p:nvPr>
            <p:ph idx="1" type="subTitle"/>
          </p:nvPr>
        </p:nvSpPr>
        <p:spPr>
          <a:xfrm>
            <a:off x="1303800" y="2743203"/>
            <a:ext cx="3430500" cy="7260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450" name="Google Shape;450;p17"/>
          <p:cNvSpPr txBox="1"/>
          <p:nvPr>
            <p:ph idx="2" type="body"/>
          </p:nvPr>
        </p:nvSpPr>
        <p:spPr>
          <a:xfrm>
            <a:off x="4903700" y="661000"/>
            <a:ext cx="3430500" cy="38706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451" name="Google Shape;451;p17"/>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52" name="Shape 452"/>
        <p:cNvGrpSpPr/>
        <p:nvPr/>
      </p:nvGrpSpPr>
      <p:grpSpPr>
        <a:xfrm>
          <a:off x="0" y="0"/>
          <a:ext cx="0" cy="0"/>
          <a:chOff x="0" y="0"/>
          <a:chExt cx="0" cy="0"/>
        </a:xfrm>
      </p:grpSpPr>
      <p:grpSp>
        <p:nvGrpSpPr>
          <p:cNvPr id="453" name="Google Shape;453;p18"/>
          <p:cNvGrpSpPr/>
          <p:nvPr/>
        </p:nvGrpSpPr>
        <p:grpSpPr>
          <a:xfrm>
            <a:off x="625966" y="299376"/>
            <a:ext cx="999312" cy="999312"/>
            <a:chOff x="348199" y="179450"/>
            <a:chExt cx="1116300" cy="1116300"/>
          </a:xfrm>
        </p:grpSpPr>
        <p:sp>
          <p:nvSpPr>
            <p:cNvPr id="454" name="Google Shape;454;p18"/>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18"/>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6" name="Google Shape;456;p18"/>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57" name="Google Shape;457;p18"/>
          <p:cNvSpPr txBox="1"/>
          <p:nvPr>
            <p:ph idx="1" type="body"/>
          </p:nvPr>
        </p:nvSpPr>
        <p:spPr>
          <a:xfrm>
            <a:off x="1303800" y="1990050"/>
            <a:ext cx="7030500" cy="25416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458" name="Google Shape;458;p18"/>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459" name="Shape 459"/>
        <p:cNvGrpSpPr/>
        <p:nvPr/>
      </p:nvGrpSpPr>
      <p:grpSpPr>
        <a:xfrm>
          <a:off x="0" y="0"/>
          <a:ext cx="0" cy="0"/>
          <a:chOff x="0" y="0"/>
          <a:chExt cx="0" cy="0"/>
        </a:xfrm>
      </p:grpSpPr>
      <p:grpSp>
        <p:nvGrpSpPr>
          <p:cNvPr id="460" name="Google Shape;460;p19"/>
          <p:cNvGrpSpPr/>
          <p:nvPr/>
        </p:nvGrpSpPr>
        <p:grpSpPr>
          <a:xfrm>
            <a:off x="7343003" y="3409675"/>
            <a:ext cx="1691422" cy="1732548"/>
            <a:chOff x="7343003" y="3409675"/>
            <a:chExt cx="1691422" cy="1732548"/>
          </a:xfrm>
        </p:grpSpPr>
        <p:grpSp>
          <p:nvGrpSpPr>
            <p:cNvPr id="461" name="Google Shape;461;p19"/>
            <p:cNvGrpSpPr/>
            <p:nvPr/>
          </p:nvGrpSpPr>
          <p:grpSpPr>
            <a:xfrm>
              <a:off x="7343003" y="4453711"/>
              <a:ext cx="316800" cy="688512"/>
              <a:chOff x="7343003" y="4453711"/>
              <a:chExt cx="316800" cy="688512"/>
            </a:xfrm>
          </p:grpSpPr>
          <p:sp>
            <p:nvSpPr>
              <p:cNvPr id="462" name="Google Shape;462;p19"/>
              <p:cNvSpPr/>
              <p:nvPr/>
            </p:nvSpPr>
            <p:spPr>
              <a:xfrm>
                <a:off x="7343003" y="4453711"/>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19"/>
              <p:cNvSpPr/>
              <p:nvPr/>
            </p:nvSpPr>
            <p:spPr>
              <a:xfrm>
                <a:off x="7343003" y="4801723"/>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4" name="Google Shape;464;p19"/>
            <p:cNvGrpSpPr/>
            <p:nvPr/>
          </p:nvGrpSpPr>
          <p:grpSpPr>
            <a:xfrm>
              <a:off x="7801210" y="4105700"/>
              <a:ext cx="316800" cy="1036523"/>
              <a:chOff x="7801210" y="4105700"/>
              <a:chExt cx="316800" cy="1036523"/>
            </a:xfrm>
          </p:grpSpPr>
          <p:sp>
            <p:nvSpPr>
              <p:cNvPr id="465" name="Google Shape;465;p19"/>
              <p:cNvSpPr/>
              <p:nvPr/>
            </p:nvSpPr>
            <p:spPr>
              <a:xfrm>
                <a:off x="7801210" y="4453711"/>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19"/>
              <p:cNvSpPr/>
              <p:nvPr/>
            </p:nvSpPr>
            <p:spPr>
              <a:xfrm>
                <a:off x="7801210" y="4105700"/>
                <a:ext cx="316800" cy="1036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19"/>
              <p:cNvSpPr/>
              <p:nvPr/>
            </p:nvSpPr>
            <p:spPr>
              <a:xfrm>
                <a:off x="7801210" y="4801723"/>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8" name="Google Shape;468;p19"/>
            <p:cNvGrpSpPr/>
            <p:nvPr/>
          </p:nvGrpSpPr>
          <p:grpSpPr>
            <a:xfrm>
              <a:off x="8259418" y="3757688"/>
              <a:ext cx="316800" cy="1384535"/>
              <a:chOff x="8259418" y="3757688"/>
              <a:chExt cx="316800" cy="1384535"/>
            </a:xfrm>
          </p:grpSpPr>
          <p:sp>
            <p:nvSpPr>
              <p:cNvPr id="469" name="Google Shape;469;p19"/>
              <p:cNvSpPr/>
              <p:nvPr/>
            </p:nvSpPr>
            <p:spPr>
              <a:xfrm>
                <a:off x="8259418" y="4453711"/>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19"/>
              <p:cNvSpPr/>
              <p:nvPr/>
            </p:nvSpPr>
            <p:spPr>
              <a:xfrm>
                <a:off x="8259418" y="3757688"/>
                <a:ext cx="316800" cy="1384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19"/>
              <p:cNvSpPr/>
              <p:nvPr/>
            </p:nvSpPr>
            <p:spPr>
              <a:xfrm>
                <a:off x="8259418" y="4105700"/>
                <a:ext cx="316800" cy="1036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19"/>
              <p:cNvSpPr/>
              <p:nvPr/>
            </p:nvSpPr>
            <p:spPr>
              <a:xfrm>
                <a:off x="8259418" y="4801723"/>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3" name="Google Shape;473;p19"/>
            <p:cNvGrpSpPr/>
            <p:nvPr/>
          </p:nvGrpSpPr>
          <p:grpSpPr>
            <a:xfrm>
              <a:off x="8717625" y="3409675"/>
              <a:ext cx="316800" cy="1732548"/>
              <a:chOff x="8717625" y="3409675"/>
              <a:chExt cx="316800" cy="1732548"/>
            </a:xfrm>
          </p:grpSpPr>
          <p:sp>
            <p:nvSpPr>
              <p:cNvPr id="474" name="Google Shape;474;p19"/>
              <p:cNvSpPr/>
              <p:nvPr/>
            </p:nvSpPr>
            <p:spPr>
              <a:xfrm>
                <a:off x="8717625" y="4453711"/>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19"/>
              <p:cNvSpPr/>
              <p:nvPr/>
            </p:nvSpPr>
            <p:spPr>
              <a:xfrm>
                <a:off x="8717625" y="3757688"/>
                <a:ext cx="316800" cy="1384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19"/>
              <p:cNvSpPr/>
              <p:nvPr/>
            </p:nvSpPr>
            <p:spPr>
              <a:xfrm>
                <a:off x="8717625" y="4105700"/>
                <a:ext cx="316800" cy="1036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19"/>
              <p:cNvSpPr/>
              <p:nvPr/>
            </p:nvSpPr>
            <p:spPr>
              <a:xfrm>
                <a:off x="8717625" y="3409675"/>
                <a:ext cx="316800" cy="1732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19"/>
              <p:cNvSpPr/>
              <p:nvPr/>
            </p:nvSpPr>
            <p:spPr>
              <a:xfrm>
                <a:off x="8717625" y="4801723"/>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79" name="Google Shape;479;p19"/>
          <p:cNvGrpSpPr/>
          <p:nvPr/>
        </p:nvGrpSpPr>
        <p:grpSpPr>
          <a:xfrm>
            <a:off x="5043503" y="0"/>
            <a:ext cx="3814072" cy="3839102"/>
            <a:chOff x="5043503" y="0"/>
            <a:chExt cx="3814072" cy="3839102"/>
          </a:xfrm>
        </p:grpSpPr>
        <p:sp>
          <p:nvSpPr>
            <p:cNvPr id="480" name="Google Shape;480;p19"/>
            <p:cNvSpPr/>
            <p:nvPr/>
          </p:nvSpPr>
          <p:spPr>
            <a:xfrm>
              <a:off x="8460975" y="1817775"/>
              <a:ext cx="396600" cy="396600"/>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19"/>
            <p:cNvSpPr/>
            <p:nvPr/>
          </p:nvSpPr>
          <p:spPr>
            <a:xfrm rot="-9830444">
              <a:off x="6469759" y="3480728"/>
              <a:ext cx="320148" cy="320148"/>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2" name="Google Shape;482;p19"/>
            <p:cNvGrpSpPr/>
            <p:nvPr/>
          </p:nvGrpSpPr>
          <p:grpSpPr>
            <a:xfrm>
              <a:off x="7647812" y="2704283"/>
              <a:ext cx="635219" cy="635219"/>
              <a:chOff x="6725724" y="2701260"/>
              <a:chExt cx="1208101" cy="1208100"/>
            </a:xfrm>
          </p:grpSpPr>
          <p:sp>
            <p:nvSpPr>
              <p:cNvPr id="483" name="Google Shape;483;p19"/>
              <p:cNvSpPr/>
              <p:nvPr/>
            </p:nvSpPr>
            <p:spPr>
              <a:xfrm rot="5400000">
                <a:off x="6725725" y="2701260"/>
                <a:ext cx="1208100" cy="1208100"/>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19"/>
              <p:cNvSpPr/>
              <p:nvPr/>
            </p:nvSpPr>
            <p:spPr>
              <a:xfrm rot="5400000">
                <a:off x="6725724" y="2701260"/>
                <a:ext cx="1208100" cy="1208100"/>
              </a:xfrm>
              <a:prstGeom prst="pie">
                <a:avLst>
                  <a:gd fmla="val 8244818" name="adj1"/>
                  <a:gd fmla="val 16246175"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19"/>
              <p:cNvSpPr/>
              <p:nvPr/>
            </p:nvSpPr>
            <p:spPr>
              <a:xfrm rot="5400000">
                <a:off x="6954988" y="2930398"/>
                <a:ext cx="749700" cy="749700"/>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6" name="Google Shape;486;p19"/>
            <p:cNvSpPr/>
            <p:nvPr/>
          </p:nvSpPr>
          <p:spPr>
            <a:xfrm>
              <a:off x="8460975" y="1817775"/>
              <a:ext cx="396600" cy="396600"/>
            </a:xfrm>
            <a:prstGeom prst="pie">
              <a:avLst>
                <a:gd fmla="val 19376841" name="adj1"/>
                <a:gd fmla="val 1620000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7" name="Google Shape;487;p19"/>
            <p:cNvGrpSpPr/>
            <p:nvPr/>
          </p:nvGrpSpPr>
          <p:grpSpPr>
            <a:xfrm>
              <a:off x="7952720" y="179238"/>
              <a:ext cx="873165" cy="873003"/>
              <a:chOff x="7754428" y="208725"/>
              <a:chExt cx="541800" cy="541800"/>
            </a:xfrm>
          </p:grpSpPr>
          <p:sp>
            <p:nvSpPr>
              <p:cNvPr id="488" name="Google Shape;488;p19"/>
              <p:cNvSpPr/>
              <p:nvPr/>
            </p:nvSpPr>
            <p:spPr>
              <a:xfrm rot="-8647347">
                <a:off x="7831319" y="285616"/>
                <a:ext cx="388018" cy="388018"/>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19"/>
              <p:cNvSpPr/>
              <p:nvPr/>
            </p:nvSpPr>
            <p:spPr>
              <a:xfrm rot="-8647347">
                <a:off x="7831319" y="285616"/>
                <a:ext cx="388018" cy="388018"/>
              </a:xfrm>
              <a:prstGeom prst="pie">
                <a:avLst>
                  <a:gd fmla="val 19376841" name="adj1"/>
                  <a:gd fmla="val 12313574"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0" name="Google Shape;490;p19"/>
            <p:cNvSpPr/>
            <p:nvPr/>
          </p:nvSpPr>
          <p:spPr>
            <a:xfrm>
              <a:off x="5399840" y="356365"/>
              <a:ext cx="2577000" cy="2577000"/>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19"/>
            <p:cNvSpPr/>
            <p:nvPr/>
          </p:nvSpPr>
          <p:spPr>
            <a:xfrm rot="2043858">
              <a:off x="5503813" y="460310"/>
              <a:ext cx="2369480" cy="2369480"/>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19"/>
            <p:cNvSpPr/>
            <p:nvPr/>
          </p:nvSpPr>
          <p:spPr>
            <a:xfrm>
              <a:off x="5399795" y="360281"/>
              <a:ext cx="2577000" cy="2577000"/>
            </a:xfrm>
            <a:prstGeom prst="pie">
              <a:avLst>
                <a:gd fmla="val 8801158" name="adj1"/>
                <a:gd fmla="val 1620000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19"/>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19"/>
            <p:cNvSpPr/>
            <p:nvPr/>
          </p:nvSpPr>
          <p:spPr>
            <a:xfrm>
              <a:off x="5399795" y="356358"/>
              <a:ext cx="2577000" cy="2577000"/>
            </a:xfrm>
            <a:prstGeom prst="pie">
              <a:avLst>
                <a:gd fmla="val 12554101" name="adj1"/>
                <a:gd fmla="val 1620000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19"/>
            <p:cNvSpPr/>
            <p:nvPr/>
          </p:nvSpPr>
          <p:spPr>
            <a:xfrm rot="-9830444">
              <a:off x="6469759" y="3480727"/>
              <a:ext cx="320148" cy="320148"/>
            </a:xfrm>
            <a:prstGeom prst="pie">
              <a:avLst>
                <a:gd fmla="val 19376841" name="adj1"/>
                <a:gd fmla="val 1620000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6" name="Google Shape;496;p19"/>
          <p:cNvSpPr txBox="1"/>
          <p:nvPr>
            <p:ph type="ctrTitle"/>
          </p:nvPr>
        </p:nvSpPr>
        <p:spPr>
          <a:xfrm>
            <a:off x="824000" y="1613813"/>
            <a:ext cx="4255500" cy="18729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497" name="Google Shape;497;p19"/>
          <p:cNvSpPr txBox="1"/>
          <p:nvPr>
            <p:ph idx="1" type="subTitle"/>
          </p:nvPr>
        </p:nvSpPr>
        <p:spPr>
          <a:xfrm>
            <a:off x="824000" y="3596300"/>
            <a:ext cx="4255500" cy="695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498" name="Google Shape;498;p19"/>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99" name="Shape 499"/>
        <p:cNvGrpSpPr/>
        <p:nvPr/>
      </p:nvGrpSpPr>
      <p:grpSpPr>
        <a:xfrm>
          <a:off x="0" y="0"/>
          <a:ext cx="0" cy="0"/>
          <a:chOff x="0" y="0"/>
          <a:chExt cx="0" cy="0"/>
        </a:xfrm>
      </p:grpSpPr>
      <p:grpSp>
        <p:nvGrpSpPr>
          <p:cNvPr id="500" name="Google Shape;500;p20"/>
          <p:cNvGrpSpPr/>
          <p:nvPr/>
        </p:nvGrpSpPr>
        <p:grpSpPr>
          <a:xfrm>
            <a:off x="625966" y="299376"/>
            <a:ext cx="999312" cy="999312"/>
            <a:chOff x="348199" y="179450"/>
            <a:chExt cx="1116300" cy="1116300"/>
          </a:xfrm>
        </p:grpSpPr>
        <p:sp>
          <p:nvSpPr>
            <p:cNvPr id="501" name="Google Shape;501;p20"/>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20"/>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3" name="Google Shape;503;p20"/>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04" name="Google Shape;504;p20"/>
          <p:cNvSpPr txBox="1"/>
          <p:nvPr>
            <p:ph idx="1" type="body"/>
          </p:nvPr>
        </p:nvSpPr>
        <p:spPr>
          <a:xfrm>
            <a:off x="1303800" y="1990050"/>
            <a:ext cx="3430500" cy="25416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505" name="Google Shape;505;p20"/>
          <p:cNvSpPr txBox="1"/>
          <p:nvPr>
            <p:ph idx="2" type="body"/>
          </p:nvPr>
        </p:nvSpPr>
        <p:spPr>
          <a:xfrm>
            <a:off x="4903650" y="1990050"/>
            <a:ext cx="3430500" cy="25416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506" name="Google Shape;506;p20"/>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7" name="Shape 507"/>
        <p:cNvGrpSpPr/>
        <p:nvPr/>
      </p:nvGrpSpPr>
      <p:grpSpPr>
        <a:xfrm>
          <a:off x="0" y="0"/>
          <a:ext cx="0" cy="0"/>
          <a:chOff x="0" y="0"/>
          <a:chExt cx="0" cy="0"/>
        </a:xfrm>
      </p:grpSpPr>
      <p:grpSp>
        <p:nvGrpSpPr>
          <p:cNvPr id="508" name="Google Shape;508;p21"/>
          <p:cNvGrpSpPr/>
          <p:nvPr/>
        </p:nvGrpSpPr>
        <p:grpSpPr>
          <a:xfrm>
            <a:off x="625966" y="299376"/>
            <a:ext cx="999312" cy="999312"/>
            <a:chOff x="348199" y="179450"/>
            <a:chExt cx="1116300" cy="1116300"/>
          </a:xfrm>
        </p:grpSpPr>
        <p:sp>
          <p:nvSpPr>
            <p:cNvPr id="509" name="Google Shape;509;p21"/>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21"/>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1" name="Google Shape;511;p21"/>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12" name="Google Shape;512;p2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13" name="Shape 513"/>
        <p:cNvGrpSpPr/>
        <p:nvPr/>
      </p:nvGrpSpPr>
      <p:grpSpPr>
        <a:xfrm>
          <a:off x="0" y="0"/>
          <a:ext cx="0" cy="0"/>
          <a:chOff x="0" y="0"/>
          <a:chExt cx="0" cy="0"/>
        </a:xfrm>
      </p:grpSpPr>
      <p:grpSp>
        <p:nvGrpSpPr>
          <p:cNvPr id="514" name="Google Shape;514;p22"/>
          <p:cNvGrpSpPr/>
          <p:nvPr/>
        </p:nvGrpSpPr>
        <p:grpSpPr>
          <a:xfrm>
            <a:off x="625966" y="299376"/>
            <a:ext cx="999312" cy="999312"/>
            <a:chOff x="348199" y="179450"/>
            <a:chExt cx="1116300" cy="1116300"/>
          </a:xfrm>
        </p:grpSpPr>
        <p:sp>
          <p:nvSpPr>
            <p:cNvPr id="515" name="Google Shape;515;p22"/>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22"/>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7" name="Google Shape;517;p22"/>
          <p:cNvSpPr txBox="1"/>
          <p:nvPr>
            <p:ph type="title"/>
          </p:nvPr>
        </p:nvSpPr>
        <p:spPr>
          <a:xfrm>
            <a:off x="1303800" y="598575"/>
            <a:ext cx="3312000" cy="1590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18" name="Google Shape;518;p22"/>
          <p:cNvSpPr txBox="1"/>
          <p:nvPr>
            <p:ph idx="1" type="body"/>
          </p:nvPr>
        </p:nvSpPr>
        <p:spPr>
          <a:xfrm>
            <a:off x="1303800" y="2309675"/>
            <a:ext cx="3312000" cy="22218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519" name="Google Shape;519;p22"/>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520" name="Shape 520"/>
        <p:cNvGrpSpPr/>
        <p:nvPr/>
      </p:nvGrpSpPr>
      <p:grpSpPr>
        <a:xfrm>
          <a:off x="0" y="0"/>
          <a:ext cx="0" cy="0"/>
          <a:chOff x="0" y="0"/>
          <a:chExt cx="0" cy="0"/>
        </a:xfrm>
      </p:grpSpPr>
      <p:grpSp>
        <p:nvGrpSpPr>
          <p:cNvPr id="521" name="Google Shape;521;p23"/>
          <p:cNvGrpSpPr/>
          <p:nvPr/>
        </p:nvGrpSpPr>
        <p:grpSpPr>
          <a:xfrm>
            <a:off x="6866714" y="1255"/>
            <a:ext cx="2267380" cy="2601741"/>
            <a:chOff x="6790514" y="1255"/>
            <a:chExt cx="2267380" cy="2601741"/>
          </a:xfrm>
        </p:grpSpPr>
        <p:grpSp>
          <p:nvGrpSpPr>
            <p:cNvPr id="522" name="Google Shape;522;p23"/>
            <p:cNvGrpSpPr/>
            <p:nvPr/>
          </p:nvGrpSpPr>
          <p:grpSpPr>
            <a:xfrm>
              <a:off x="7067536" y="1255"/>
              <a:ext cx="1990358" cy="1990303"/>
              <a:chOff x="7067536" y="1255"/>
              <a:chExt cx="1990358" cy="1990303"/>
            </a:xfrm>
          </p:grpSpPr>
          <p:sp>
            <p:nvSpPr>
              <p:cNvPr id="523" name="Google Shape;523;p23"/>
              <p:cNvSpPr/>
              <p:nvPr/>
            </p:nvSpPr>
            <p:spPr>
              <a:xfrm rot="-8648551">
                <a:off x="7594313" y="527721"/>
                <a:ext cx="937226" cy="937226"/>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23"/>
              <p:cNvSpPr/>
              <p:nvPr/>
            </p:nvSpPr>
            <p:spPr>
              <a:xfrm rot="-8648551">
                <a:off x="7594313" y="527721"/>
                <a:ext cx="937226" cy="937226"/>
              </a:xfrm>
              <a:prstGeom prst="pie">
                <a:avLst>
                  <a:gd fmla="val 19376841" name="adj1"/>
                  <a:gd fmla="val 12313574"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23"/>
              <p:cNvSpPr/>
              <p:nvPr/>
            </p:nvSpPr>
            <p:spPr>
              <a:xfrm rot="-8649154">
                <a:off x="7349891" y="283705"/>
                <a:ext cx="1425647" cy="1425404"/>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6" name="Google Shape;526;p23"/>
            <p:cNvGrpSpPr/>
            <p:nvPr/>
          </p:nvGrpSpPr>
          <p:grpSpPr>
            <a:xfrm>
              <a:off x="8207126" y="1807997"/>
              <a:ext cx="795000" cy="795000"/>
              <a:chOff x="8207126" y="1807997"/>
              <a:chExt cx="795000" cy="795000"/>
            </a:xfrm>
          </p:grpSpPr>
          <p:sp>
            <p:nvSpPr>
              <p:cNvPr id="527" name="Google Shape;527;p23"/>
              <p:cNvSpPr/>
              <p:nvPr/>
            </p:nvSpPr>
            <p:spPr>
              <a:xfrm rot="2152054">
                <a:off x="8319942" y="1920813"/>
                <a:ext cx="569367" cy="569367"/>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23"/>
              <p:cNvSpPr/>
              <p:nvPr/>
            </p:nvSpPr>
            <p:spPr>
              <a:xfrm rot="2150259">
                <a:off x="8408218" y="2008610"/>
                <a:ext cx="393004" cy="393004"/>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23"/>
              <p:cNvSpPr/>
              <p:nvPr/>
            </p:nvSpPr>
            <p:spPr>
              <a:xfrm rot="2150259">
                <a:off x="8408218" y="2008610"/>
                <a:ext cx="393004" cy="393004"/>
              </a:xfrm>
              <a:prstGeom prst="pie">
                <a:avLst>
                  <a:gd fmla="val 5699893" name="adj1"/>
                  <a:gd fmla="val 12313574"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0" name="Google Shape;530;p23"/>
            <p:cNvGrpSpPr/>
            <p:nvPr/>
          </p:nvGrpSpPr>
          <p:grpSpPr>
            <a:xfrm>
              <a:off x="6790514" y="118857"/>
              <a:ext cx="548700" cy="548700"/>
              <a:chOff x="6790514" y="118857"/>
              <a:chExt cx="548700" cy="548700"/>
            </a:xfrm>
          </p:grpSpPr>
          <p:sp>
            <p:nvSpPr>
              <p:cNvPr id="531" name="Google Shape;531;p23"/>
              <p:cNvSpPr/>
              <p:nvPr/>
            </p:nvSpPr>
            <p:spPr>
              <a:xfrm rot="2150259">
                <a:off x="6868362" y="196705"/>
                <a:ext cx="393004" cy="393004"/>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23"/>
              <p:cNvSpPr/>
              <p:nvPr/>
            </p:nvSpPr>
            <p:spPr>
              <a:xfrm rot="2150259">
                <a:off x="6868362" y="196705"/>
                <a:ext cx="393004" cy="393004"/>
              </a:xfrm>
              <a:prstGeom prst="pie">
                <a:avLst>
                  <a:gd fmla="val 5699893" name="adj1"/>
                  <a:gd fmla="val 12313574"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33" name="Google Shape;533;p23"/>
          <p:cNvSpPr txBox="1"/>
          <p:nvPr>
            <p:ph type="title"/>
          </p:nvPr>
        </p:nvSpPr>
        <p:spPr>
          <a:xfrm>
            <a:off x="824000" y="763600"/>
            <a:ext cx="5857800" cy="35733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534" name="Google Shape;534;p23"/>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35" name="Shape 535"/>
        <p:cNvGrpSpPr/>
        <p:nvPr/>
      </p:nvGrpSpPr>
      <p:grpSpPr>
        <a:xfrm>
          <a:off x="0" y="0"/>
          <a:ext cx="0" cy="0"/>
          <a:chOff x="0" y="0"/>
          <a:chExt cx="0" cy="0"/>
        </a:xfrm>
      </p:grpSpPr>
      <p:grpSp>
        <p:nvGrpSpPr>
          <p:cNvPr id="536" name="Google Shape;536;p24"/>
          <p:cNvGrpSpPr/>
          <p:nvPr/>
        </p:nvGrpSpPr>
        <p:grpSpPr>
          <a:xfrm>
            <a:off x="713373" y="3847119"/>
            <a:ext cx="825392" cy="825392"/>
            <a:chOff x="348199" y="179450"/>
            <a:chExt cx="1116300" cy="1116300"/>
          </a:xfrm>
        </p:grpSpPr>
        <p:sp>
          <p:nvSpPr>
            <p:cNvPr id="537" name="Google Shape;537;p24"/>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24"/>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9" name="Google Shape;539;p24"/>
          <p:cNvSpPr txBox="1"/>
          <p:nvPr>
            <p:ph idx="1" type="body"/>
          </p:nvPr>
        </p:nvSpPr>
        <p:spPr>
          <a:xfrm>
            <a:off x="1303800" y="4138975"/>
            <a:ext cx="5843100" cy="534900"/>
          </a:xfrm>
          <a:prstGeom prst="rect">
            <a:avLst/>
          </a:prstGeom>
          <a:noFill/>
          <a:ln>
            <a:noFill/>
          </a:ln>
        </p:spPr>
        <p:txBody>
          <a:bodyPr anchorCtr="0" anchor="t"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540" name="Google Shape;540;p24"/>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273" name="Shape 273"/>
        <p:cNvGrpSpPr/>
        <p:nvPr/>
      </p:nvGrpSpPr>
      <p:grpSpPr>
        <a:xfrm>
          <a:off x="0" y="0"/>
          <a:ext cx="0" cy="0"/>
          <a:chOff x="0" y="0"/>
          <a:chExt cx="0" cy="0"/>
        </a:xfrm>
      </p:grpSpPr>
      <p:sp>
        <p:nvSpPr>
          <p:cNvPr id="274" name="Google Shape;274;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1pPr>
            <a:lvl2pPr lvl="1"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2pPr>
            <a:lvl3pPr lvl="2"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3pPr>
            <a:lvl4pPr lvl="3"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4pPr>
            <a:lvl5pPr lvl="4"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5pPr>
            <a:lvl6pPr lvl="5"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6pPr>
            <a:lvl7pPr lvl="6"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7pPr>
            <a:lvl8pPr lvl="7"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8pPr>
            <a:lvl9pPr lvl="8"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9pPr>
          </a:lstStyle>
          <a:p/>
        </p:txBody>
      </p:sp>
      <p:sp>
        <p:nvSpPr>
          <p:cNvPr id="275" name="Google Shape;275;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dk2"/>
              </a:buClr>
              <a:buSzPts val="1300"/>
              <a:buFont typeface="Nunito"/>
              <a:buChar char="●"/>
              <a:defRPr b="0" i="0" sz="1300" u="none" cap="none" strike="noStrike">
                <a:solidFill>
                  <a:schemeClr val="dk2"/>
                </a:solidFill>
                <a:latin typeface="Nunito"/>
                <a:ea typeface="Nunito"/>
                <a:cs typeface="Nunito"/>
                <a:sym typeface="Nunito"/>
              </a:defRPr>
            </a:lvl1pPr>
            <a:lvl2pPr indent="-298450" lvl="1" marL="9144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2pPr>
            <a:lvl3pPr indent="-298450" lvl="2" marL="13716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3pPr>
            <a:lvl4pPr indent="-298450" lvl="3" marL="18288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4pPr>
            <a:lvl5pPr indent="-298450" lvl="4" marL="22860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5pPr>
            <a:lvl6pPr indent="-298450" lvl="5" marL="27432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6pPr>
            <a:lvl7pPr indent="-298450" lvl="6" marL="32004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7pPr>
            <a:lvl8pPr indent="-298450" lvl="7" marL="36576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8pPr>
            <a:lvl9pPr indent="-298450" lvl="8" marL="41148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9pPr>
          </a:lstStyle>
          <a:p/>
        </p:txBody>
      </p:sp>
      <p:sp>
        <p:nvSpPr>
          <p:cNvPr id="276" name="Google Shape;276;p13"/>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2.jpg"/><Relationship Id="rId4" Type="http://schemas.openxmlformats.org/officeDocument/2006/relationships/image" Target="../media/image7.jpg"/><Relationship Id="rId5" Type="http://schemas.openxmlformats.org/officeDocument/2006/relationships/image" Target="../media/image14.jpg"/><Relationship Id="rId6" Type="http://schemas.openxmlformats.org/officeDocument/2006/relationships/image" Target="../media/image11.png"/><Relationship Id="rId7" Type="http://schemas.openxmlformats.org/officeDocument/2006/relationships/image" Target="../media/image1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25"/>
          <p:cNvSpPr txBox="1"/>
          <p:nvPr>
            <p:ph type="ctrTitle"/>
          </p:nvPr>
        </p:nvSpPr>
        <p:spPr>
          <a:xfrm>
            <a:off x="824000" y="1020275"/>
            <a:ext cx="4824600" cy="24666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latin typeface="Helvetica Neue"/>
                <a:ea typeface="Helvetica Neue"/>
                <a:cs typeface="Helvetica Neue"/>
                <a:sym typeface="Helvetica Neue"/>
              </a:rPr>
              <a:t>Team </a:t>
            </a:r>
            <a:r>
              <a:rPr lang="en">
                <a:solidFill>
                  <a:srgbClr val="000000"/>
                </a:solidFill>
                <a:latin typeface="Helvetica Neue"/>
                <a:ea typeface="Helvetica Neue"/>
                <a:cs typeface="Helvetica Neue"/>
                <a:sym typeface="Helvetica Neue"/>
              </a:rPr>
              <a:t>Red Ocean’s</a:t>
            </a:r>
            <a:endParaRPr>
              <a:solidFill>
                <a:srgbClr val="000000"/>
              </a:solidFill>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Central Jersey </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Food Rescue </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Nonprofit Organization</a:t>
            </a:r>
            <a:endParaRPr>
              <a:latin typeface="Helvetica Neue"/>
              <a:ea typeface="Helvetica Neue"/>
              <a:cs typeface="Helvetica Neue"/>
              <a:sym typeface="Helvetica Neue"/>
            </a:endParaRPr>
          </a:p>
        </p:txBody>
      </p:sp>
      <p:sp>
        <p:nvSpPr>
          <p:cNvPr id="546" name="Google Shape;546;p25"/>
          <p:cNvSpPr txBox="1"/>
          <p:nvPr>
            <p:ph idx="1" type="subTitle"/>
          </p:nvPr>
        </p:nvSpPr>
        <p:spPr>
          <a:xfrm>
            <a:off x="824000" y="3922200"/>
            <a:ext cx="6024900" cy="6954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SzPts val="935"/>
              <a:buNone/>
            </a:pPr>
            <a:r>
              <a:rPr lang="en" sz="1260">
                <a:latin typeface="Arial"/>
                <a:ea typeface="Arial"/>
                <a:cs typeface="Arial"/>
                <a:sym typeface="Arial"/>
              </a:rPr>
              <a:t>April 26, 2023</a:t>
            </a:r>
            <a:endParaRPr sz="1260">
              <a:latin typeface="Arial"/>
              <a:ea typeface="Arial"/>
              <a:cs typeface="Arial"/>
              <a:sym typeface="Arial"/>
            </a:endParaRPr>
          </a:p>
          <a:p>
            <a:pPr indent="0" lvl="0" marL="0" rtl="0" algn="l">
              <a:lnSpc>
                <a:spcPct val="90000"/>
              </a:lnSpc>
              <a:spcBef>
                <a:spcPts val="1000"/>
              </a:spcBef>
              <a:spcAft>
                <a:spcPts val="0"/>
              </a:spcAft>
              <a:buSzPts val="935"/>
              <a:buNone/>
            </a:pPr>
            <a:r>
              <a:rPr i="1" lang="en" sz="1260">
                <a:latin typeface="Arial"/>
                <a:ea typeface="Arial"/>
                <a:cs typeface="Arial"/>
                <a:sym typeface="Arial"/>
              </a:rPr>
              <a:t>Anjali Dembla, </a:t>
            </a:r>
            <a:r>
              <a:rPr i="1" lang="en" sz="1260">
                <a:latin typeface="Arial"/>
                <a:ea typeface="Arial"/>
                <a:cs typeface="Arial"/>
                <a:sym typeface="Arial"/>
              </a:rPr>
              <a:t>Namrata Rath, </a:t>
            </a:r>
            <a:r>
              <a:rPr i="1" lang="en" sz="1260">
                <a:latin typeface="Arial"/>
                <a:ea typeface="Arial"/>
                <a:cs typeface="Arial"/>
                <a:sym typeface="Arial"/>
              </a:rPr>
              <a:t>Ronil Patel, </a:t>
            </a:r>
            <a:r>
              <a:rPr i="1" lang="en" sz="1260">
                <a:latin typeface="Arial"/>
                <a:ea typeface="Arial"/>
                <a:cs typeface="Arial"/>
                <a:sym typeface="Arial"/>
              </a:rPr>
              <a:t>Saranya Mantena, </a:t>
            </a:r>
            <a:r>
              <a:rPr i="1" lang="en" sz="1260">
                <a:latin typeface="Arial"/>
                <a:ea typeface="Arial"/>
                <a:cs typeface="Arial"/>
                <a:sym typeface="Arial"/>
              </a:rPr>
              <a:t>Vicki Wang</a:t>
            </a:r>
            <a:endParaRPr i="1" sz="1260">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34"/>
          <p:cNvSpPr txBox="1"/>
          <p:nvPr>
            <p:ph type="title"/>
          </p:nvPr>
        </p:nvSpPr>
        <p:spPr>
          <a:xfrm>
            <a:off x="1303800" y="750975"/>
            <a:ext cx="2165100" cy="199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Helvetica Neue"/>
                <a:ea typeface="Helvetica Neue"/>
                <a:cs typeface="Helvetica Neue"/>
                <a:sym typeface="Helvetica Neue"/>
              </a:rPr>
              <a:t>Work Breakdown Structure</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(WBS)</a:t>
            </a:r>
            <a:endParaRPr>
              <a:latin typeface="Helvetica Neue"/>
              <a:ea typeface="Helvetica Neue"/>
              <a:cs typeface="Helvetica Neue"/>
              <a:sym typeface="Helvetica Neue"/>
            </a:endParaRPr>
          </a:p>
        </p:txBody>
      </p:sp>
      <p:sp>
        <p:nvSpPr>
          <p:cNvPr id="662" name="Google Shape;662;p3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63" name="Google Shape;663;p34"/>
          <p:cNvPicPr preferRelativeResize="0"/>
          <p:nvPr/>
        </p:nvPicPr>
        <p:blipFill rotWithShape="1">
          <a:blip r:embed="rId3">
            <a:alphaModFix/>
          </a:blip>
          <a:srcRect b="0" l="0" r="0" t="0"/>
          <a:stretch/>
        </p:blipFill>
        <p:spPr>
          <a:xfrm>
            <a:off x="3153375" y="629225"/>
            <a:ext cx="5900675" cy="4425475"/>
          </a:xfrm>
          <a:prstGeom prst="rect">
            <a:avLst/>
          </a:prstGeom>
          <a:noFill/>
          <a:ln>
            <a:noFill/>
          </a:ln>
        </p:spPr>
      </p:pic>
      <p:grpSp>
        <p:nvGrpSpPr>
          <p:cNvPr id="664" name="Google Shape;664;p34"/>
          <p:cNvGrpSpPr/>
          <p:nvPr/>
        </p:nvGrpSpPr>
        <p:grpSpPr>
          <a:xfrm>
            <a:off x="6039750" y="48075"/>
            <a:ext cx="3059150" cy="402000"/>
            <a:chOff x="3731425" y="259875"/>
            <a:chExt cx="3059150" cy="402000"/>
          </a:xfrm>
        </p:grpSpPr>
        <p:sp>
          <p:nvSpPr>
            <p:cNvPr id="665" name="Google Shape;665;p34"/>
            <p:cNvSpPr/>
            <p:nvPr/>
          </p:nvSpPr>
          <p:spPr>
            <a:xfrm>
              <a:off x="3731425"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Initiating</a:t>
              </a:r>
              <a:endParaRPr sz="600"/>
            </a:p>
          </p:txBody>
        </p:sp>
        <p:sp>
          <p:nvSpPr>
            <p:cNvPr id="666" name="Google Shape;666;p34"/>
            <p:cNvSpPr/>
            <p:nvPr/>
          </p:nvSpPr>
          <p:spPr>
            <a:xfrm>
              <a:off x="4312900" y="259875"/>
              <a:ext cx="733200" cy="4020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Planning</a:t>
              </a:r>
              <a:endParaRPr/>
            </a:p>
          </p:txBody>
        </p:sp>
        <p:sp>
          <p:nvSpPr>
            <p:cNvPr id="667" name="Google Shape;667;p34"/>
            <p:cNvSpPr/>
            <p:nvPr/>
          </p:nvSpPr>
          <p:spPr>
            <a:xfrm>
              <a:off x="4894400"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Executing</a:t>
              </a:r>
              <a:endParaRPr/>
            </a:p>
          </p:txBody>
        </p:sp>
        <p:sp>
          <p:nvSpPr>
            <p:cNvPr id="668" name="Google Shape;668;p34"/>
            <p:cNvSpPr/>
            <p:nvPr/>
          </p:nvSpPr>
          <p:spPr>
            <a:xfrm>
              <a:off x="5470425"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Monitoring &amp; Controlling</a:t>
              </a:r>
              <a:endParaRPr/>
            </a:p>
          </p:txBody>
        </p:sp>
        <p:sp>
          <p:nvSpPr>
            <p:cNvPr id="669" name="Google Shape;669;p34"/>
            <p:cNvSpPr/>
            <p:nvPr/>
          </p:nvSpPr>
          <p:spPr>
            <a:xfrm>
              <a:off x="6057375"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Closing</a:t>
              </a:r>
              <a:endParaRPr/>
            </a:p>
          </p:txBody>
        </p:sp>
      </p:grpSp>
      <p:sp>
        <p:nvSpPr>
          <p:cNvPr id="670" name="Google Shape;670;p34"/>
          <p:cNvSpPr txBox="1"/>
          <p:nvPr>
            <p:ph idx="1" type="subTitle"/>
          </p:nvPr>
        </p:nvSpPr>
        <p:spPr>
          <a:xfrm>
            <a:off x="1184700" y="2571750"/>
            <a:ext cx="2101800" cy="2428800"/>
          </a:xfrm>
          <a:prstGeom prst="rect">
            <a:avLst/>
          </a:prstGeom>
          <a:ln>
            <a:noFill/>
          </a:ln>
        </p:spPr>
        <p:txBody>
          <a:bodyPr anchorCtr="0" anchor="t" bIns="91425" lIns="91425" spcFirstLastPara="1" rIns="91425" wrap="square" tIns="91425">
            <a:noAutofit/>
          </a:bodyPr>
          <a:lstStyle/>
          <a:p>
            <a:pPr indent="-311150" lvl="0" marL="457200" rtl="0" algn="l">
              <a:lnSpc>
                <a:spcPct val="115000"/>
              </a:lnSpc>
              <a:spcBef>
                <a:spcPts val="1000"/>
              </a:spcBef>
              <a:spcAft>
                <a:spcPts val="0"/>
              </a:spcAft>
              <a:buSzPts val="1300"/>
              <a:buFont typeface="Arial"/>
              <a:buChar char="❖"/>
            </a:pPr>
            <a:r>
              <a:rPr lang="en" sz="1300">
                <a:latin typeface="Arial"/>
                <a:ea typeface="Arial"/>
                <a:cs typeface="Arial"/>
                <a:sym typeface="Arial"/>
              </a:rPr>
              <a:t>100% of the work</a:t>
            </a:r>
            <a:endParaRPr sz="1300">
              <a:latin typeface="Arial"/>
              <a:ea typeface="Arial"/>
              <a:cs typeface="Arial"/>
              <a:sym typeface="Arial"/>
            </a:endParaRPr>
          </a:p>
          <a:p>
            <a:pPr indent="-311150" lvl="0" marL="457200" rtl="0" algn="l">
              <a:lnSpc>
                <a:spcPct val="115000"/>
              </a:lnSpc>
              <a:spcBef>
                <a:spcPts val="1000"/>
              </a:spcBef>
              <a:spcAft>
                <a:spcPts val="0"/>
              </a:spcAft>
              <a:buSzPts val="1300"/>
              <a:buFont typeface="Arial"/>
              <a:buChar char="❖"/>
            </a:pPr>
            <a:r>
              <a:rPr lang="en" sz="1300">
                <a:latin typeface="Arial"/>
                <a:ea typeface="Arial"/>
                <a:cs typeface="Arial"/>
                <a:sym typeface="Arial"/>
              </a:rPr>
              <a:t>Out of the WBS → out of scope</a:t>
            </a:r>
            <a:endParaRPr sz="1300">
              <a:latin typeface="Arial"/>
              <a:ea typeface="Arial"/>
              <a:cs typeface="Arial"/>
              <a:sym typeface="Arial"/>
            </a:endParaRPr>
          </a:p>
          <a:p>
            <a:pPr indent="-311150" lvl="0" marL="457200" rtl="0" algn="l">
              <a:lnSpc>
                <a:spcPct val="115000"/>
              </a:lnSpc>
              <a:spcBef>
                <a:spcPts val="1000"/>
              </a:spcBef>
              <a:spcAft>
                <a:spcPts val="0"/>
              </a:spcAft>
              <a:buSzPts val="1300"/>
              <a:buFont typeface="Arial"/>
              <a:buChar char="❖"/>
            </a:pPr>
            <a:r>
              <a:rPr lang="en" sz="1300">
                <a:latin typeface="Arial"/>
                <a:ea typeface="Arial"/>
                <a:cs typeface="Arial"/>
                <a:sym typeface="Arial"/>
              </a:rPr>
              <a:t>Technique: decomposition</a:t>
            </a:r>
            <a:endParaRPr sz="1300">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35"/>
          <p:cNvSpPr txBox="1"/>
          <p:nvPr>
            <p:ph type="title"/>
          </p:nvPr>
        </p:nvSpPr>
        <p:spPr>
          <a:xfrm>
            <a:off x="1303800" y="598575"/>
            <a:ext cx="3729900" cy="19902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Helvetica Neue"/>
                <a:ea typeface="Helvetica Neue"/>
                <a:cs typeface="Helvetica Neue"/>
                <a:sym typeface="Helvetica Neue"/>
              </a:rPr>
              <a:t>WBS Part I:</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Project Documents</a:t>
            </a:r>
            <a:endParaRPr>
              <a:latin typeface="Helvetica Neue"/>
              <a:ea typeface="Helvetica Neue"/>
              <a:cs typeface="Helvetica Neue"/>
              <a:sym typeface="Helvetica Neue"/>
            </a:endParaRPr>
          </a:p>
        </p:txBody>
      </p:sp>
      <p:sp>
        <p:nvSpPr>
          <p:cNvPr id="676" name="Google Shape;676;p3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77" name="Google Shape;677;p35"/>
          <p:cNvPicPr preferRelativeResize="0"/>
          <p:nvPr/>
        </p:nvPicPr>
        <p:blipFill rotWithShape="1">
          <a:blip r:embed="rId3">
            <a:alphaModFix/>
          </a:blip>
          <a:srcRect b="52804" l="0" r="64379" t="5737"/>
          <a:stretch/>
        </p:blipFill>
        <p:spPr>
          <a:xfrm>
            <a:off x="1340775" y="1721500"/>
            <a:ext cx="3108909" cy="3046723"/>
          </a:xfrm>
          <a:prstGeom prst="rect">
            <a:avLst/>
          </a:prstGeom>
          <a:noFill/>
          <a:ln>
            <a:noFill/>
          </a:ln>
        </p:spPr>
      </p:pic>
      <p:grpSp>
        <p:nvGrpSpPr>
          <p:cNvPr id="678" name="Google Shape;678;p35"/>
          <p:cNvGrpSpPr/>
          <p:nvPr/>
        </p:nvGrpSpPr>
        <p:grpSpPr>
          <a:xfrm>
            <a:off x="6039750" y="48075"/>
            <a:ext cx="3059150" cy="402000"/>
            <a:chOff x="3731425" y="259875"/>
            <a:chExt cx="3059150" cy="402000"/>
          </a:xfrm>
        </p:grpSpPr>
        <p:sp>
          <p:nvSpPr>
            <p:cNvPr id="679" name="Google Shape;679;p35"/>
            <p:cNvSpPr/>
            <p:nvPr/>
          </p:nvSpPr>
          <p:spPr>
            <a:xfrm>
              <a:off x="3731425"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Initiating</a:t>
              </a:r>
              <a:endParaRPr sz="600"/>
            </a:p>
          </p:txBody>
        </p:sp>
        <p:sp>
          <p:nvSpPr>
            <p:cNvPr id="680" name="Google Shape;680;p35"/>
            <p:cNvSpPr/>
            <p:nvPr/>
          </p:nvSpPr>
          <p:spPr>
            <a:xfrm>
              <a:off x="4312900" y="259875"/>
              <a:ext cx="733200" cy="4020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Planning</a:t>
              </a:r>
              <a:endParaRPr/>
            </a:p>
          </p:txBody>
        </p:sp>
        <p:sp>
          <p:nvSpPr>
            <p:cNvPr id="681" name="Google Shape;681;p35"/>
            <p:cNvSpPr/>
            <p:nvPr/>
          </p:nvSpPr>
          <p:spPr>
            <a:xfrm>
              <a:off x="4894400"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Executing</a:t>
              </a:r>
              <a:endParaRPr/>
            </a:p>
          </p:txBody>
        </p:sp>
        <p:sp>
          <p:nvSpPr>
            <p:cNvPr id="682" name="Google Shape;682;p35"/>
            <p:cNvSpPr/>
            <p:nvPr/>
          </p:nvSpPr>
          <p:spPr>
            <a:xfrm>
              <a:off x="5470425"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Monitoring &amp; Controlling</a:t>
              </a:r>
              <a:endParaRPr/>
            </a:p>
          </p:txBody>
        </p:sp>
        <p:sp>
          <p:nvSpPr>
            <p:cNvPr id="683" name="Google Shape;683;p35"/>
            <p:cNvSpPr/>
            <p:nvPr/>
          </p:nvSpPr>
          <p:spPr>
            <a:xfrm>
              <a:off x="6057375"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Closing</a:t>
              </a:r>
              <a:endParaRPr/>
            </a:p>
          </p:txBody>
        </p:sp>
      </p:grpSp>
      <p:pic>
        <p:nvPicPr>
          <p:cNvPr id="684" name="Google Shape;684;p35"/>
          <p:cNvPicPr preferRelativeResize="0"/>
          <p:nvPr/>
        </p:nvPicPr>
        <p:blipFill rotWithShape="1">
          <a:blip r:embed="rId3">
            <a:alphaModFix/>
          </a:blip>
          <a:srcRect b="15664" l="0" r="64379" t="47083"/>
          <a:stretch/>
        </p:blipFill>
        <p:spPr>
          <a:xfrm>
            <a:off x="4694317" y="2030564"/>
            <a:ext cx="3108909" cy="2737661"/>
          </a:xfrm>
          <a:prstGeom prst="rect">
            <a:avLst/>
          </a:prstGeom>
          <a:noFill/>
          <a:ln>
            <a:noFill/>
          </a:ln>
        </p:spPr>
      </p:pic>
      <p:sp>
        <p:nvSpPr>
          <p:cNvPr id="685" name="Google Shape;685;p35"/>
          <p:cNvSpPr txBox="1"/>
          <p:nvPr>
            <p:ph idx="1" type="subTitle"/>
          </p:nvPr>
        </p:nvSpPr>
        <p:spPr>
          <a:xfrm>
            <a:off x="3390100" y="2664925"/>
            <a:ext cx="1221000" cy="333300"/>
          </a:xfrm>
          <a:prstGeom prst="rect">
            <a:avLst/>
          </a:prstGeom>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accent2"/>
                </a:solidFill>
                <a:latin typeface="Arial"/>
                <a:ea typeface="Arial"/>
                <a:cs typeface="Arial"/>
                <a:sym typeface="Arial"/>
              </a:rPr>
              <a:t>[Change request]</a:t>
            </a:r>
            <a:endParaRPr sz="1000">
              <a:solidFill>
                <a:schemeClr val="accent2"/>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3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91" name="Google Shape;691;p36"/>
          <p:cNvPicPr preferRelativeResize="0"/>
          <p:nvPr/>
        </p:nvPicPr>
        <p:blipFill rotWithShape="1">
          <a:blip r:embed="rId3">
            <a:alphaModFix/>
          </a:blip>
          <a:srcRect b="44386" l="37884" r="27336" t="8658"/>
          <a:stretch/>
        </p:blipFill>
        <p:spPr>
          <a:xfrm>
            <a:off x="1348425" y="1702775"/>
            <a:ext cx="3132950" cy="3137450"/>
          </a:xfrm>
          <a:prstGeom prst="rect">
            <a:avLst/>
          </a:prstGeom>
          <a:noFill/>
          <a:ln>
            <a:noFill/>
          </a:ln>
        </p:spPr>
      </p:pic>
      <p:grpSp>
        <p:nvGrpSpPr>
          <p:cNvPr id="692" name="Google Shape;692;p36"/>
          <p:cNvGrpSpPr/>
          <p:nvPr/>
        </p:nvGrpSpPr>
        <p:grpSpPr>
          <a:xfrm>
            <a:off x="6039750" y="48075"/>
            <a:ext cx="3059150" cy="402000"/>
            <a:chOff x="3731425" y="259875"/>
            <a:chExt cx="3059150" cy="402000"/>
          </a:xfrm>
        </p:grpSpPr>
        <p:sp>
          <p:nvSpPr>
            <p:cNvPr id="693" name="Google Shape;693;p36"/>
            <p:cNvSpPr/>
            <p:nvPr/>
          </p:nvSpPr>
          <p:spPr>
            <a:xfrm>
              <a:off x="3731425"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Initiating</a:t>
              </a:r>
              <a:endParaRPr sz="600"/>
            </a:p>
          </p:txBody>
        </p:sp>
        <p:sp>
          <p:nvSpPr>
            <p:cNvPr id="694" name="Google Shape;694;p36"/>
            <p:cNvSpPr/>
            <p:nvPr/>
          </p:nvSpPr>
          <p:spPr>
            <a:xfrm>
              <a:off x="4312900" y="259875"/>
              <a:ext cx="733200" cy="4020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Planning</a:t>
              </a:r>
              <a:endParaRPr/>
            </a:p>
          </p:txBody>
        </p:sp>
        <p:sp>
          <p:nvSpPr>
            <p:cNvPr id="695" name="Google Shape;695;p36"/>
            <p:cNvSpPr/>
            <p:nvPr/>
          </p:nvSpPr>
          <p:spPr>
            <a:xfrm>
              <a:off x="4894400"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Executing</a:t>
              </a:r>
              <a:endParaRPr/>
            </a:p>
          </p:txBody>
        </p:sp>
        <p:sp>
          <p:nvSpPr>
            <p:cNvPr id="696" name="Google Shape;696;p36"/>
            <p:cNvSpPr/>
            <p:nvPr/>
          </p:nvSpPr>
          <p:spPr>
            <a:xfrm>
              <a:off x="5470425"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Monitoring &amp; Controlling</a:t>
              </a:r>
              <a:endParaRPr/>
            </a:p>
          </p:txBody>
        </p:sp>
        <p:sp>
          <p:nvSpPr>
            <p:cNvPr id="697" name="Google Shape;697;p36"/>
            <p:cNvSpPr/>
            <p:nvPr/>
          </p:nvSpPr>
          <p:spPr>
            <a:xfrm>
              <a:off x="6057375"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Closing</a:t>
              </a:r>
              <a:endParaRPr/>
            </a:p>
          </p:txBody>
        </p:sp>
      </p:grpSp>
      <p:sp>
        <p:nvSpPr>
          <p:cNvPr id="698" name="Google Shape;698;p36"/>
          <p:cNvSpPr txBox="1"/>
          <p:nvPr>
            <p:ph type="title"/>
          </p:nvPr>
        </p:nvSpPr>
        <p:spPr>
          <a:xfrm>
            <a:off x="1303800" y="598575"/>
            <a:ext cx="3729900" cy="19902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Helvetica Neue"/>
                <a:ea typeface="Helvetica Neue"/>
                <a:cs typeface="Helvetica Neue"/>
                <a:sym typeface="Helvetica Neue"/>
              </a:rPr>
              <a:t>WBS Part II:</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Project Process</a:t>
            </a:r>
            <a:endParaRPr>
              <a:latin typeface="Helvetica Neue"/>
              <a:ea typeface="Helvetica Neue"/>
              <a:cs typeface="Helvetica Neue"/>
              <a:sym typeface="Helvetica Neue"/>
            </a:endParaRPr>
          </a:p>
        </p:txBody>
      </p:sp>
      <p:pic>
        <p:nvPicPr>
          <p:cNvPr id="699" name="Google Shape;699;p36"/>
          <p:cNvPicPr preferRelativeResize="0"/>
          <p:nvPr/>
        </p:nvPicPr>
        <p:blipFill rotWithShape="1">
          <a:blip r:embed="rId3">
            <a:alphaModFix/>
          </a:blip>
          <a:srcRect b="0" l="37884" r="27336" t="55612"/>
          <a:stretch/>
        </p:blipFill>
        <p:spPr>
          <a:xfrm>
            <a:off x="4481377" y="1702775"/>
            <a:ext cx="3314198" cy="3137450"/>
          </a:xfrm>
          <a:prstGeom prst="rect">
            <a:avLst/>
          </a:prstGeom>
          <a:noFill/>
          <a:ln>
            <a:noFill/>
          </a:ln>
        </p:spPr>
      </p:pic>
      <p:sp>
        <p:nvSpPr>
          <p:cNvPr id="700" name="Google Shape;700;p36"/>
          <p:cNvSpPr/>
          <p:nvPr/>
        </p:nvSpPr>
        <p:spPr>
          <a:xfrm>
            <a:off x="7337950" y="4560150"/>
            <a:ext cx="630000" cy="2478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3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06" name="Google Shape;706;p37"/>
          <p:cNvPicPr preferRelativeResize="0"/>
          <p:nvPr/>
        </p:nvPicPr>
        <p:blipFill rotWithShape="1">
          <a:blip r:embed="rId3">
            <a:alphaModFix/>
          </a:blip>
          <a:srcRect b="62762" l="73427" r="0" t="6322"/>
          <a:stretch/>
        </p:blipFill>
        <p:spPr>
          <a:xfrm>
            <a:off x="1908624" y="1825337"/>
            <a:ext cx="3014301" cy="2630328"/>
          </a:xfrm>
          <a:prstGeom prst="rect">
            <a:avLst/>
          </a:prstGeom>
          <a:noFill/>
          <a:ln>
            <a:noFill/>
          </a:ln>
        </p:spPr>
      </p:pic>
      <p:grpSp>
        <p:nvGrpSpPr>
          <p:cNvPr id="707" name="Google Shape;707;p37"/>
          <p:cNvGrpSpPr/>
          <p:nvPr/>
        </p:nvGrpSpPr>
        <p:grpSpPr>
          <a:xfrm>
            <a:off x="6039750" y="48075"/>
            <a:ext cx="3059150" cy="402000"/>
            <a:chOff x="3731425" y="259875"/>
            <a:chExt cx="3059150" cy="402000"/>
          </a:xfrm>
        </p:grpSpPr>
        <p:sp>
          <p:nvSpPr>
            <p:cNvPr id="708" name="Google Shape;708;p37"/>
            <p:cNvSpPr/>
            <p:nvPr/>
          </p:nvSpPr>
          <p:spPr>
            <a:xfrm>
              <a:off x="3731425"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Initiating</a:t>
              </a:r>
              <a:endParaRPr sz="600"/>
            </a:p>
          </p:txBody>
        </p:sp>
        <p:sp>
          <p:nvSpPr>
            <p:cNvPr id="709" name="Google Shape;709;p37"/>
            <p:cNvSpPr/>
            <p:nvPr/>
          </p:nvSpPr>
          <p:spPr>
            <a:xfrm>
              <a:off x="4312900" y="259875"/>
              <a:ext cx="733200" cy="4020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Planning</a:t>
              </a:r>
              <a:endParaRPr/>
            </a:p>
          </p:txBody>
        </p:sp>
        <p:sp>
          <p:nvSpPr>
            <p:cNvPr id="710" name="Google Shape;710;p37"/>
            <p:cNvSpPr/>
            <p:nvPr/>
          </p:nvSpPr>
          <p:spPr>
            <a:xfrm>
              <a:off x="4894400"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Executing</a:t>
              </a:r>
              <a:endParaRPr/>
            </a:p>
          </p:txBody>
        </p:sp>
        <p:sp>
          <p:nvSpPr>
            <p:cNvPr id="711" name="Google Shape;711;p37"/>
            <p:cNvSpPr/>
            <p:nvPr/>
          </p:nvSpPr>
          <p:spPr>
            <a:xfrm>
              <a:off x="5470425"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Monitoring &amp; Controlling</a:t>
              </a:r>
              <a:endParaRPr/>
            </a:p>
          </p:txBody>
        </p:sp>
        <p:sp>
          <p:nvSpPr>
            <p:cNvPr id="712" name="Google Shape;712;p37"/>
            <p:cNvSpPr/>
            <p:nvPr/>
          </p:nvSpPr>
          <p:spPr>
            <a:xfrm>
              <a:off x="6057375"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Closing</a:t>
              </a:r>
              <a:endParaRPr/>
            </a:p>
          </p:txBody>
        </p:sp>
      </p:grpSp>
      <p:sp>
        <p:nvSpPr>
          <p:cNvPr id="713" name="Google Shape;713;p37"/>
          <p:cNvSpPr txBox="1"/>
          <p:nvPr>
            <p:ph type="title"/>
          </p:nvPr>
        </p:nvSpPr>
        <p:spPr>
          <a:xfrm>
            <a:off x="1303800" y="598575"/>
            <a:ext cx="3729900" cy="19902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Helvetica Neue"/>
                <a:ea typeface="Helvetica Neue"/>
                <a:cs typeface="Helvetica Neue"/>
                <a:sym typeface="Helvetica Neue"/>
              </a:rPr>
              <a:t>WBS Part III:</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Project Management</a:t>
            </a:r>
            <a:endParaRPr>
              <a:latin typeface="Helvetica Neue"/>
              <a:ea typeface="Helvetica Neue"/>
              <a:cs typeface="Helvetica Neue"/>
              <a:sym typeface="Helvetica Neue"/>
            </a:endParaRPr>
          </a:p>
        </p:txBody>
      </p:sp>
      <p:pic>
        <p:nvPicPr>
          <p:cNvPr id="714" name="Google Shape;714;p37"/>
          <p:cNvPicPr preferRelativeResize="0"/>
          <p:nvPr/>
        </p:nvPicPr>
        <p:blipFill>
          <a:blip r:embed="rId4">
            <a:alphaModFix/>
          </a:blip>
          <a:stretch>
            <a:fillRect/>
          </a:stretch>
        </p:blipFill>
        <p:spPr>
          <a:xfrm>
            <a:off x="5504050" y="1876950"/>
            <a:ext cx="2782800" cy="2578725"/>
          </a:xfrm>
          <a:prstGeom prst="rect">
            <a:avLst/>
          </a:prstGeom>
          <a:noFill/>
          <a:ln>
            <a:noFill/>
          </a:ln>
        </p:spPr>
      </p:pic>
      <p:sp>
        <p:nvSpPr>
          <p:cNvPr id="715" name="Google Shape;715;p37"/>
          <p:cNvSpPr/>
          <p:nvPr/>
        </p:nvSpPr>
        <p:spPr>
          <a:xfrm rot="10800000">
            <a:off x="3855350" y="2962450"/>
            <a:ext cx="1757700" cy="2478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38"/>
          <p:cNvSpPr txBox="1"/>
          <p:nvPr>
            <p:ph type="title"/>
          </p:nvPr>
        </p:nvSpPr>
        <p:spPr>
          <a:xfrm>
            <a:off x="1303800" y="598575"/>
            <a:ext cx="5892900" cy="11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Helvetica Neue"/>
                <a:ea typeface="Helvetica Neue"/>
                <a:cs typeface="Helvetica Neue"/>
                <a:sym typeface="Helvetica Neue"/>
              </a:rPr>
              <a:t>Scope Statement: </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Key Product Scope Deliverables</a:t>
            </a:r>
            <a:endParaRPr>
              <a:latin typeface="Helvetica Neue"/>
              <a:ea typeface="Helvetica Neue"/>
              <a:cs typeface="Helvetica Neue"/>
              <a:sym typeface="Helvetica Neue"/>
            </a:endParaRPr>
          </a:p>
        </p:txBody>
      </p:sp>
      <p:grpSp>
        <p:nvGrpSpPr>
          <p:cNvPr id="721" name="Google Shape;721;p38"/>
          <p:cNvGrpSpPr/>
          <p:nvPr/>
        </p:nvGrpSpPr>
        <p:grpSpPr>
          <a:xfrm>
            <a:off x="6039750" y="48075"/>
            <a:ext cx="3059150" cy="402000"/>
            <a:chOff x="3731425" y="259875"/>
            <a:chExt cx="3059150" cy="402000"/>
          </a:xfrm>
        </p:grpSpPr>
        <p:sp>
          <p:nvSpPr>
            <p:cNvPr id="722" name="Google Shape;722;p38"/>
            <p:cNvSpPr/>
            <p:nvPr/>
          </p:nvSpPr>
          <p:spPr>
            <a:xfrm>
              <a:off x="3731425"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Initiating</a:t>
              </a:r>
              <a:endParaRPr sz="600"/>
            </a:p>
          </p:txBody>
        </p:sp>
        <p:sp>
          <p:nvSpPr>
            <p:cNvPr id="723" name="Google Shape;723;p38"/>
            <p:cNvSpPr/>
            <p:nvPr/>
          </p:nvSpPr>
          <p:spPr>
            <a:xfrm>
              <a:off x="4312900" y="259875"/>
              <a:ext cx="733200" cy="4020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Planning</a:t>
              </a:r>
              <a:endParaRPr/>
            </a:p>
          </p:txBody>
        </p:sp>
        <p:sp>
          <p:nvSpPr>
            <p:cNvPr id="724" name="Google Shape;724;p38"/>
            <p:cNvSpPr/>
            <p:nvPr/>
          </p:nvSpPr>
          <p:spPr>
            <a:xfrm>
              <a:off x="4894400"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Executing</a:t>
              </a:r>
              <a:endParaRPr/>
            </a:p>
          </p:txBody>
        </p:sp>
        <p:sp>
          <p:nvSpPr>
            <p:cNvPr id="725" name="Google Shape;725;p38"/>
            <p:cNvSpPr/>
            <p:nvPr/>
          </p:nvSpPr>
          <p:spPr>
            <a:xfrm>
              <a:off x="5470425"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Monitoring &amp; Controlling</a:t>
              </a:r>
              <a:endParaRPr/>
            </a:p>
          </p:txBody>
        </p:sp>
        <p:sp>
          <p:nvSpPr>
            <p:cNvPr id="726" name="Google Shape;726;p38"/>
            <p:cNvSpPr/>
            <p:nvPr/>
          </p:nvSpPr>
          <p:spPr>
            <a:xfrm>
              <a:off x="6057375"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Closing</a:t>
              </a:r>
              <a:endParaRPr/>
            </a:p>
          </p:txBody>
        </p:sp>
      </p:grpSp>
      <p:sp>
        <p:nvSpPr>
          <p:cNvPr id="727" name="Google Shape;727;p3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728" name="Google Shape;728;p38"/>
          <p:cNvGrpSpPr/>
          <p:nvPr/>
        </p:nvGrpSpPr>
        <p:grpSpPr>
          <a:xfrm>
            <a:off x="646368" y="3767344"/>
            <a:ext cx="7848440" cy="969754"/>
            <a:chOff x="1593000" y="2322568"/>
            <a:chExt cx="5957975" cy="643500"/>
          </a:xfrm>
        </p:grpSpPr>
        <p:sp>
          <p:nvSpPr>
            <p:cNvPr id="729" name="Google Shape;729;p38"/>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30" name="Google Shape;730;p38"/>
            <p:cNvSpPr/>
            <p:nvPr/>
          </p:nvSpPr>
          <p:spPr>
            <a:xfrm flipH="1">
              <a:off x="2283175" y="2322572"/>
              <a:ext cx="1280700" cy="642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31" name="Google Shape;731;p38"/>
            <p:cNvSpPr/>
            <p:nvPr/>
          </p:nvSpPr>
          <p:spPr>
            <a:xfrm rot="-5400000">
              <a:off x="2980964" y="1934671"/>
              <a:ext cx="643356" cy="1419149"/>
            </a:xfrm>
            <a:prstGeom prst="flowChartOffpageConnector">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32" name="Google Shape;732;p38"/>
            <p:cNvSpPr/>
            <p:nvPr/>
          </p:nvSpPr>
          <p:spPr>
            <a:xfrm>
              <a:off x="2342626" y="2399944"/>
              <a:ext cx="13314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lt1"/>
                  </a:solidFill>
                </a:rPr>
                <a:t>Project </a:t>
              </a:r>
              <a:r>
                <a:rPr lang="en" sz="1100">
                  <a:solidFill>
                    <a:schemeClr val="lt1"/>
                  </a:solidFill>
                </a:rPr>
                <a:t>Team Member</a:t>
              </a:r>
              <a:r>
                <a:rPr lang="en" sz="1100">
                  <a:solidFill>
                    <a:srgbClr val="FFFFFF"/>
                  </a:solidFill>
                </a:rPr>
                <a:t> Requirement</a:t>
              </a:r>
              <a:endParaRPr sz="1100">
                <a:solidFill>
                  <a:srgbClr val="FFFFFF"/>
                </a:solidFill>
              </a:endParaRPr>
            </a:p>
          </p:txBody>
        </p:sp>
        <p:sp>
          <p:nvSpPr>
            <p:cNvPr id="733" name="Google Shape;733;p38"/>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34" name="Google Shape;734;p38"/>
            <p:cNvSpPr/>
            <p:nvPr/>
          </p:nvSpPr>
          <p:spPr>
            <a:xfrm>
              <a:off x="1593000" y="2322575"/>
              <a:ext cx="690000" cy="642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100">
                  <a:solidFill>
                    <a:schemeClr val="dk2"/>
                  </a:solidFill>
                </a:rPr>
                <a:t>Example</a:t>
              </a:r>
              <a:endParaRPr b="1" i="1" sz="1100">
                <a:solidFill>
                  <a:schemeClr val="dk2"/>
                </a:solidFill>
              </a:endParaRPr>
            </a:p>
            <a:p>
              <a:pPr indent="0" lvl="0" marL="0" rtl="0" algn="ctr">
                <a:spcBef>
                  <a:spcPts val="0"/>
                </a:spcBef>
                <a:spcAft>
                  <a:spcPts val="0"/>
                </a:spcAft>
                <a:buNone/>
              </a:pPr>
              <a:r>
                <a:rPr b="1" i="1" lang="en" sz="1100">
                  <a:solidFill>
                    <a:schemeClr val="dk2"/>
                  </a:solidFill>
                </a:rPr>
                <a:t>3</a:t>
              </a:r>
              <a:endParaRPr b="1" sz="1300">
                <a:solidFill>
                  <a:schemeClr val="dk2"/>
                </a:solidFill>
              </a:endParaRPr>
            </a:p>
          </p:txBody>
        </p:sp>
        <p:sp>
          <p:nvSpPr>
            <p:cNvPr id="735" name="Google Shape;735;p38"/>
            <p:cNvSpPr/>
            <p:nvPr/>
          </p:nvSpPr>
          <p:spPr>
            <a:xfrm>
              <a:off x="3856613" y="2323750"/>
              <a:ext cx="3661200" cy="642300"/>
            </a:xfrm>
            <a:prstGeom prst="rect">
              <a:avLst/>
            </a:prstGeom>
            <a:noFill/>
            <a:ln>
              <a:noFill/>
            </a:ln>
          </p:spPr>
          <p:txBody>
            <a:bodyPr anchorCtr="0" anchor="ctr" bIns="91425" lIns="274300" spcFirstLastPara="1" rIns="0" wrap="square" tIns="91425">
              <a:noAutofit/>
            </a:bodyPr>
            <a:lstStyle/>
            <a:p>
              <a:pPr indent="0" lvl="0" marL="0" rtl="0" algn="l">
                <a:lnSpc>
                  <a:spcPct val="115000"/>
                </a:lnSpc>
                <a:spcBef>
                  <a:spcPts val="0"/>
                </a:spcBef>
                <a:spcAft>
                  <a:spcPts val="0"/>
                </a:spcAft>
                <a:buNone/>
              </a:pPr>
              <a:r>
                <a:rPr b="1" lang="en" sz="800">
                  <a:solidFill>
                    <a:schemeClr val="dk2"/>
                  </a:solidFill>
                </a:rPr>
                <a:t>C.10. </a:t>
              </a:r>
              <a:r>
                <a:rPr lang="en" sz="800">
                  <a:solidFill>
                    <a:schemeClr val="dk2"/>
                  </a:solidFill>
                </a:rPr>
                <a:t>The project team will create a central repository of information including project developments and progress, the schedule, key responsibilities each week, project requirements, etc. that can be accessed by all on an as-needed basis. Information will reside here for general knowledge and will be updated on a weekly basis by the Project Manager.</a:t>
              </a:r>
              <a:endParaRPr b="1" sz="800">
                <a:solidFill>
                  <a:schemeClr val="dk2"/>
                </a:solidFill>
              </a:endParaRPr>
            </a:p>
          </p:txBody>
        </p:sp>
      </p:grpSp>
      <p:grpSp>
        <p:nvGrpSpPr>
          <p:cNvPr id="736" name="Google Shape;736;p38"/>
          <p:cNvGrpSpPr/>
          <p:nvPr/>
        </p:nvGrpSpPr>
        <p:grpSpPr>
          <a:xfrm>
            <a:off x="646368" y="2780164"/>
            <a:ext cx="7848440" cy="969754"/>
            <a:chOff x="1593000" y="2322568"/>
            <a:chExt cx="5957975" cy="643500"/>
          </a:xfrm>
        </p:grpSpPr>
        <p:sp>
          <p:nvSpPr>
            <p:cNvPr id="737" name="Google Shape;737;p38"/>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38" name="Google Shape;738;p38"/>
            <p:cNvSpPr/>
            <p:nvPr/>
          </p:nvSpPr>
          <p:spPr>
            <a:xfrm flipH="1">
              <a:off x="2282975" y="2322575"/>
              <a:ext cx="1445400" cy="642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39" name="Google Shape;739;p38"/>
            <p:cNvSpPr/>
            <p:nvPr/>
          </p:nvSpPr>
          <p:spPr>
            <a:xfrm rot="-5400000">
              <a:off x="2980964" y="1934671"/>
              <a:ext cx="643356" cy="1419149"/>
            </a:xfrm>
            <a:prstGeom prst="flowChartOffpageConnector">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40" name="Google Shape;740;p38"/>
            <p:cNvSpPr/>
            <p:nvPr/>
          </p:nvSpPr>
          <p:spPr>
            <a:xfrm>
              <a:off x="2342626" y="2399947"/>
              <a:ext cx="9513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lt1"/>
                  </a:solidFill>
                </a:rPr>
                <a:t>Project Manager </a:t>
              </a:r>
              <a:r>
                <a:rPr lang="en" sz="1100">
                  <a:solidFill>
                    <a:schemeClr val="lt1"/>
                  </a:solidFill>
                </a:rPr>
                <a:t>Requirement</a:t>
              </a:r>
              <a:endParaRPr sz="1100">
                <a:solidFill>
                  <a:srgbClr val="FFFFFF"/>
                </a:solidFill>
              </a:endParaRPr>
            </a:p>
          </p:txBody>
        </p:sp>
        <p:sp>
          <p:nvSpPr>
            <p:cNvPr id="741" name="Google Shape;741;p38"/>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42" name="Google Shape;742;p38"/>
            <p:cNvSpPr/>
            <p:nvPr/>
          </p:nvSpPr>
          <p:spPr>
            <a:xfrm>
              <a:off x="1593000" y="2322575"/>
              <a:ext cx="690000" cy="642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100">
                  <a:solidFill>
                    <a:schemeClr val="dk2"/>
                  </a:solidFill>
                </a:rPr>
                <a:t>Example</a:t>
              </a:r>
              <a:endParaRPr b="1" i="1" sz="1100">
                <a:solidFill>
                  <a:schemeClr val="dk2"/>
                </a:solidFill>
              </a:endParaRPr>
            </a:p>
            <a:p>
              <a:pPr indent="0" lvl="0" marL="0" rtl="0" algn="ctr">
                <a:spcBef>
                  <a:spcPts val="0"/>
                </a:spcBef>
                <a:spcAft>
                  <a:spcPts val="0"/>
                </a:spcAft>
                <a:buNone/>
              </a:pPr>
              <a:r>
                <a:rPr b="1" i="1" lang="en" sz="1100">
                  <a:solidFill>
                    <a:schemeClr val="dk2"/>
                  </a:solidFill>
                </a:rPr>
                <a:t>2</a:t>
              </a:r>
              <a:endParaRPr b="1" sz="1300">
                <a:solidFill>
                  <a:schemeClr val="dk2"/>
                </a:solidFill>
              </a:endParaRPr>
            </a:p>
          </p:txBody>
        </p:sp>
        <p:sp>
          <p:nvSpPr>
            <p:cNvPr id="743" name="Google Shape;743;p38"/>
            <p:cNvSpPr/>
            <p:nvPr/>
          </p:nvSpPr>
          <p:spPr>
            <a:xfrm>
              <a:off x="3873105" y="2323753"/>
              <a:ext cx="3644700" cy="642300"/>
            </a:xfrm>
            <a:prstGeom prst="rect">
              <a:avLst/>
            </a:prstGeom>
            <a:noFill/>
            <a:ln>
              <a:noFill/>
            </a:ln>
          </p:spPr>
          <p:txBody>
            <a:bodyPr anchorCtr="0" anchor="ctr" bIns="91425" lIns="274300" spcFirstLastPara="1" rIns="0" wrap="square" tIns="91425">
              <a:noAutofit/>
            </a:bodyPr>
            <a:lstStyle/>
            <a:p>
              <a:pPr indent="0" lvl="0" marL="0" rtl="0" algn="l">
                <a:lnSpc>
                  <a:spcPct val="115000"/>
                </a:lnSpc>
                <a:spcBef>
                  <a:spcPts val="0"/>
                </a:spcBef>
                <a:spcAft>
                  <a:spcPts val="0"/>
                </a:spcAft>
                <a:buNone/>
              </a:pPr>
              <a:r>
                <a:rPr b="1" lang="en" sz="800">
                  <a:solidFill>
                    <a:schemeClr val="dk2"/>
                  </a:solidFill>
                </a:rPr>
                <a:t>B.6. </a:t>
              </a:r>
              <a:r>
                <a:rPr lang="en" sz="800">
                  <a:solidFill>
                    <a:schemeClr val="dk2"/>
                  </a:solidFill>
                </a:rPr>
                <a:t>Adequate tools and training will be available to the Project Team throughout the course of the project. At a minimum, these tools consist of the following: high-speed internet connection, cloud-based storage infrastructure, computer software programs (e.g. Microsoft Office Suite, ProjectLibre or Microsoft Project), computer hardware (e.g. printers), and messaging platforms (e.g. WhatsApp). One training session will be needed for at least one of the computer software programs (e.g. ProjectLibre or Microsoft Project)</a:t>
              </a:r>
              <a:endParaRPr sz="800">
                <a:solidFill>
                  <a:schemeClr val="dk2"/>
                </a:solidFill>
              </a:endParaRPr>
            </a:p>
          </p:txBody>
        </p:sp>
      </p:grpSp>
      <p:grpSp>
        <p:nvGrpSpPr>
          <p:cNvPr id="744" name="Google Shape;744;p38"/>
          <p:cNvGrpSpPr/>
          <p:nvPr/>
        </p:nvGrpSpPr>
        <p:grpSpPr>
          <a:xfrm>
            <a:off x="646368" y="1792971"/>
            <a:ext cx="7848440" cy="969754"/>
            <a:chOff x="1593000" y="2322568"/>
            <a:chExt cx="5957975" cy="643500"/>
          </a:xfrm>
        </p:grpSpPr>
        <p:sp>
          <p:nvSpPr>
            <p:cNvPr id="745" name="Google Shape;745;p38"/>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46" name="Google Shape;746;p38"/>
            <p:cNvSpPr/>
            <p:nvPr/>
          </p:nvSpPr>
          <p:spPr>
            <a:xfrm flipH="1">
              <a:off x="2282925" y="2322570"/>
              <a:ext cx="1419300" cy="642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47" name="Google Shape;747;p38"/>
            <p:cNvSpPr/>
            <p:nvPr/>
          </p:nvSpPr>
          <p:spPr>
            <a:xfrm rot="-5400000">
              <a:off x="2980964" y="1934671"/>
              <a:ext cx="643356" cy="1419149"/>
            </a:xfrm>
            <a:prstGeom prst="flowChartOffpageConnector">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48" name="Google Shape;748;p38"/>
            <p:cNvSpPr/>
            <p:nvPr/>
          </p:nvSpPr>
          <p:spPr>
            <a:xfrm>
              <a:off x="2342626" y="2399959"/>
              <a:ext cx="8130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lt1"/>
                  </a:solidFill>
                </a:rPr>
                <a:t>Client </a:t>
              </a:r>
              <a:endParaRPr sz="1100">
                <a:solidFill>
                  <a:schemeClr val="lt1"/>
                </a:solidFill>
              </a:endParaRPr>
            </a:p>
            <a:p>
              <a:pPr indent="0" lvl="0" marL="0" rtl="0" algn="l">
                <a:lnSpc>
                  <a:spcPct val="115000"/>
                </a:lnSpc>
                <a:spcBef>
                  <a:spcPts val="0"/>
                </a:spcBef>
                <a:spcAft>
                  <a:spcPts val="0"/>
                </a:spcAft>
                <a:buNone/>
              </a:pPr>
              <a:r>
                <a:rPr lang="en" sz="1100">
                  <a:solidFill>
                    <a:schemeClr val="lt1"/>
                  </a:solidFill>
                </a:rPr>
                <a:t>Requirement</a:t>
              </a:r>
              <a:endParaRPr sz="1100">
                <a:solidFill>
                  <a:srgbClr val="FFFFFF"/>
                </a:solidFill>
              </a:endParaRPr>
            </a:p>
          </p:txBody>
        </p:sp>
        <p:sp>
          <p:nvSpPr>
            <p:cNvPr id="749" name="Google Shape;749;p38"/>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50" name="Google Shape;750;p38"/>
            <p:cNvSpPr/>
            <p:nvPr/>
          </p:nvSpPr>
          <p:spPr>
            <a:xfrm>
              <a:off x="1593000" y="2322575"/>
              <a:ext cx="690000" cy="642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100">
                  <a:solidFill>
                    <a:schemeClr val="dk2"/>
                  </a:solidFill>
                </a:rPr>
                <a:t>Example</a:t>
              </a:r>
              <a:endParaRPr b="1" i="1" sz="1100">
                <a:solidFill>
                  <a:schemeClr val="dk2"/>
                </a:solidFill>
              </a:endParaRPr>
            </a:p>
            <a:p>
              <a:pPr indent="0" lvl="0" marL="0" rtl="0" algn="ctr">
                <a:spcBef>
                  <a:spcPts val="0"/>
                </a:spcBef>
                <a:spcAft>
                  <a:spcPts val="0"/>
                </a:spcAft>
                <a:buNone/>
              </a:pPr>
              <a:r>
                <a:rPr b="1" i="1" lang="en" sz="1100">
                  <a:solidFill>
                    <a:schemeClr val="dk2"/>
                  </a:solidFill>
                </a:rPr>
                <a:t>1</a:t>
              </a:r>
              <a:endParaRPr b="1" i="1" sz="1100">
                <a:solidFill>
                  <a:schemeClr val="dk2"/>
                </a:solidFill>
              </a:endParaRPr>
            </a:p>
          </p:txBody>
        </p:sp>
        <p:sp>
          <p:nvSpPr>
            <p:cNvPr id="751" name="Google Shape;751;p38"/>
            <p:cNvSpPr/>
            <p:nvPr/>
          </p:nvSpPr>
          <p:spPr>
            <a:xfrm>
              <a:off x="3864868" y="2323748"/>
              <a:ext cx="3653100" cy="642300"/>
            </a:xfrm>
            <a:prstGeom prst="rect">
              <a:avLst/>
            </a:prstGeom>
            <a:noFill/>
            <a:ln>
              <a:noFill/>
            </a:ln>
          </p:spPr>
          <p:txBody>
            <a:bodyPr anchorCtr="0" anchor="ctr" bIns="91425" lIns="274300" spcFirstLastPara="1" rIns="0" wrap="square" tIns="91425">
              <a:noAutofit/>
            </a:bodyPr>
            <a:lstStyle/>
            <a:p>
              <a:pPr indent="0" lvl="0" marL="0" rtl="0" algn="l">
                <a:lnSpc>
                  <a:spcPct val="115000"/>
                </a:lnSpc>
                <a:spcBef>
                  <a:spcPts val="0"/>
                </a:spcBef>
                <a:spcAft>
                  <a:spcPts val="0"/>
                </a:spcAft>
                <a:buNone/>
              </a:pPr>
              <a:r>
                <a:rPr b="1" lang="en" sz="800">
                  <a:solidFill>
                    <a:schemeClr val="dk2"/>
                  </a:solidFill>
                </a:rPr>
                <a:t>A.11. </a:t>
              </a:r>
              <a:r>
                <a:rPr lang="en" sz="800">
                  <a:solidFill>
                    <a:schemeClr val="dk2"/>
                  </a:solidFill>
                </a:rPr>
                <a:t>The project plan should be convincing, comprehensive, and thorough so that the client can understand why the Red Ocean team is pursuing funding for creation of this nonprofit. The problem or opportunity should be clearly and concisely stated. The objective of the nonprofit should also be clearly and concisely stated. </a:t>
              </a:r>
              <a:endParaRPr sz="800">
                <a:solidFill>
                  <a:schemeClr val="dk2"/>
                </a:solidFil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39"/>
          <p:cNvSpPr txBox="1"/>
          <p:nvPr>
            <p:ph type="title"/>
          </p:nvPr>
        </p:nvSpPr>
        <p:spPr>
          <a:xfrm>
            <a:off x="1303800" y="598575"/>
            <a:ext cx="5724600" cy="11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Helvetica Neue"/>
                <a:ea typeface="Helvetica Neue"/>
                <a:cs typeface="Helvetica Neue"/>
                <a:sym typeface="Helvetica Neue"/>
              </a:rPr>
              <a:t>Scope Statement: </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Key Project Scope Deliverables</a:t>
            </a:r>
            <a:endParaRPr>
              <a:latin typeface="Helvetica Neue"/>
              <a:ea typeface="Helvetica Neue"/>
              <a:cs typeface="Helvetica Neue"/>
              <a:sym typeface="Helvetica Neue"/>
            </a:endParaRPr>
          </a:p>
        </p:txBody>
      </p:sp>
      <p:grpSp>
        <p:nvGrpSpPr>
          <p:cNvPr id="757" name="Google Shape;757;p39"/>
          <p:cNvGrpSpPr/>
          <p:nvPr/>
        </p:nvGrpSpPr>
        <p:grpSpPr>
          <a:xfrm>
            <a:off x="6039750" y="48075"/>
            <a:ext cx="3059150" cy="402000"/>
            <a:chOff x="3731425" y="259875"/>
            <a:chExt cx="3059150" cy="402000"/>
          </a:xfrm>
        </p:grpSpPr>
        <p:sp>
          <p:nvSpPr>
            <p:cNvPr id="758" name="Google Shape;758;p39"/>
            <p:cNvSpPr/>
            <p:nvPr/>
          </p:nvSpPr>
          <p:spPr>
            <a:xfrm>
              <a:off x="3731425"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Initiating</a:t>
              </a:r>
              <a:endParaRPr sz="600"/>
            </a:p>
          </p:txBody>
        </p:sp>
        <p:sp>
          <p:nvSpPr>
            <p:cNvPr id="759" name="Google Shape;759;p39"/>
            <p:cNvSpPr/>
            <p:nvPr/>
          </p:nvSpPr>
          <p:spPr>
            <a:xfrm>
              <a:off x="4312900" y="259875"/>
              <a:ext cx="733200" cy="4020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Planning</a:t>
              </a:r>
              <a:endParaRPr/>
            </a:p>
          </p:txBody>
        </p:sp>
        <p:sp>
          <p:nvSpPr>
            <p:cNvPr id="760" name="Google Shape;760;p39"/>
            <p:cNvSpPr/>
            <p:nvPr/>
          </p:nvSpPr>
          <p:spPr>
            <a:xfrm>
              <a:off x="4894400"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Executing</a:t>
              </a:r>
              <a:endParaRPr/>
            </a:p>
          </p:txBody>
        </p:sp>
        <p:sp>
          <p:nvSpPr>
            <p:cNvPr id="761" name="Google Shape;761;p39"/>
            <p:cNvSpPr/>
            <p:nvPr/>
          </p:nvSpPr>
          <p:spPr>
            <a:xfrm>
              <a:off x="5470425"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Monitoring &amp; Controlling</a:t>
              </a:r>
              <a:endParaRPr/>
            </a:p>
          </p:txBody>
        </p:sp>
        <p:sp>
          <p:nvSpPr>
            <p:cNvPr id="762" name="Google Shape;762;p39"/>
            <p:cNvSpPr/>
            <p:nvPr/>
          </p:nvSpPr>
          <p:spPr>
            <a:xfrm>
              <a:off x="6057375"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Closing</a:t>
              </a:r>
              <a:endParaRPr/>
            </a:p>
          </p:txBody>
        </p:sp>
      </p:grpSp>
      <p:sp>
        <p:nvSpPr>
          <p:cNvPr id="763" name="Google Shape;763;p3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764" name="Google Shape;764;p39"/>
          <p:cNvGrpSpPr/>
          <p:nvPr/>
        </p:nvGrpSpPr>
        <p:grpSpPr>
          <a:xfrm>
            <a:off x="282005" y="3767346"/>
            <a:ext cx="8476411" cy="969754"/>
            <a:chOff x="1593000" y="2322568"/>
            <a:chExt cx="5957975" cy="643500"/>
          </a:xfrm>
        </p:grpSpPr>
        <p:sp>
          <p:nvSpPr>
            <p:cNvPr id="765" name="Google Shape;765;p39"/>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66" name="Google Shape;766;p39"/>
            <p:cNvSpPr/>
            <p:nvPr/>
          </p:nvSpPr>
          <p:spPr>
            <a:xfrm flipH="1">
              <a:off x="2283175" y="2322572"/>
              <a:ext cx="1280700" cy="642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67" name="Google Shape;767;p39"/>
            <p:cNvSpPr/>
            <p:nvPr/>
          </p:nvSpPr>
          <p:spPr>
            <a:xfrm rot="-5400000">
              <a:off x="2980964" y="1934671"/>
              <a:ext cx="643356" cy="1419149"/>
            </a:xfrm>
            <a:prstGeom prst="flowChartOffpageConnector">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68" name="Google Shape;768;p39"/>
            <p:cNvSpPr/>
            <p:nvPr/>
          </p:nvSpPr>
          <p:spPr>
            <a:xfrm>
              <a:off x="2342631" y="2399943"/>
              <a:ext cx="12450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FFFFFF"/>
                  </a:solidFill>
                </a:rPr>
                <a:t>3. Project Management</a:t>
              </a:r>
              <a:endParaRPr sz="1100">
                <a:solidFill>
                  <a:srgbClr val="FFFFFF"/>
                </a:solidFill>
              </a:endParaRPr>
            </a:p>
            <a:p>
              <a:pPr indent="0" lvl="0" marL="0" rtl="0" algn="l">
                <a:lnSpc>
                  <a:spcPct val="115000"/>
                </a:lnSpc>
                <a:spcBef>
                  <a:spcPts val="0"/>
                </a:spcBef>
                <a:spcAft>
                  <a:spcPts val="0"/>
                </a:spcAft>
                <a:buNone/>
              </a:pPr>
              <a:r>
                <a:rPr lang="en" sz="1100">
                  <a:solidFill>
                    <a:srgbClr val="FFFFFF"/>
                  </a:solidFill>
                </a:rPr>
                <a:t>3.3. Executing</a:t>
              </a:r>
              <a:endParaRPr sz="1100">
                <a:solidFill>
                  <a:srgbClr val="FFFFFF"/>
                </a:solidFill>
              </a:endParaRPr>
            </a:p>
          </p:txBody>
        </p:sp>
        <p:sp>
          <p:nvSpPr>
            <p:cNvPr id="769" name="Google Shape;769;p39"/>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70" name="Google Shape;770;p39"/>
            <p:cNvSpPr/>
            <p:nvPr/>
          </p:nvSpPr>
          <p:spPr>
            <a:xfrm>
              <a:off x="1593000" y="2322575"/>
              <a:ext cx="690000" cy="642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100">
                  <a:solidFill>
                    <a:schemeClr val="dk2"/>
                  </a:solidFill>
                </a:rPr>
                <a:t>Example</a:t>
              </a:r>
              <a:endParaRPr b="1" i="1" sz="1100">
                <a:solidFill>
                  <a:schemeClr val="dk2"/>
                </a:solidFill>
              </a:endParaRPr>
            </a:p>
            <a:p>
              <a:pPr indent="0" lvl="0" marL="0" rtl="0" algn="ctr">
                <a:spcBef>
                  <a:spcPts val="0"/>
                </a:spcBef>
                <a:spcAft>
                  <a:spcPts val="0"/>
                </a:spcAft>
                <a:buNone/>
              </a:pPr>
              <a:r>
                <a:rPr b="1" i="1" lang="en" sz="1100">
                  <a:solidFill>
                    <a:schemeClr val="dk2"/>
                  </a:solidFill>
                </a:rPr>
                <a:t>3</a:t>
              </a:r>
              <a:endParaRPr b="1" sz="1300">
                <a:solidFill>
                  <a:schemeClr val="dk2"/>
                </a:solidFill>
              </a:endParaRPr>
            </a:p>
          </p:txBody>
        </p:sp>
        <p:sp>
          <p:nvSpPr>
            <p:cNvPr id="771" name="Google Shape;771;p39"/>
            <p:cNvSpPr/>
            <p:nvPr/>
          </p:nvSpPr>
          <p:spPr>
            <a:xfrm>
              <a:off x="3838375" y="2323749"/>
              <a:ext cx="3693900" cy="642300"/>
            </a:xfrm>
            <a:prstGeom prst="rect">
              <a:avLst/>
            </a:prstGeom>
            <a:noFill/>
            <a:ln>
              <a:noFill/>
            </a:ln>
          </p:spPr>
          <p:txBody>
            <a:bodyPr anchorCtr="0" anchor="ctr" bIns="91425" lIns="274300" spcFirstLastPara="1" rIns="0" wrap="square" tIns="91425">
              <a:noAutofit/>
            </a:bodyPr>
            <a:lstStyle/>
            <a:p>
              <a:pPr indent="0" lvl="0" marL="0" rtl="0" algn="l">
                <a:lnSpc>
                  <a:spcPct val="115000"/>
                </a:lnSpc>
                <a:spcBef>
                  <a:spcPts val="0"/>
                </a:spcBef>
                <a:spcAft>
                  <a:spcPts val="0"/>
                </a:spcAft>
                <a:buNone/>
              </a:pPr>
              <a:r>
                <a:rPr lang="en" sz="800">
                  <a:solidFill>
                    <a:schemeClr val="dk2"/>
                  </a:solidFill>
                </a:rPr>
                <a:t>Put plan into action – develop and manage the project team and other stakeholders to carry out project plans and produce project deliverables. Coordinate the project team through observation and conversation, providing timely feedback, managing conflict, and taking corrective action quickly, if needed. Manage project knowledge. Manage the quality of the project. Work with stakeholders to meet their needs &amp; expectations, address stakeholder issues as they occur, and foster engagement in project decisions and activities. Find ways to increase support and minimize resistance from stakeholders. Implement defined risk responses as needed.</a:t>
              </a:r>
              <a:endParaRPr sz="800">
                <a:solidFill>
                  <a:schemeClr val="dk2"/>
                </a:solidFill>
              </a:endParaRPr>
            </a:p>
          </p:txBody>
        </p:sp>
      </p:grpSp>
      <p:grpSp>
        <p:nvGrpSpPr>
          <p:cNvPr id="772" name="Google Shape;772;p39"/>
          <p:cNvGrpSpPr/>
          <p:nvPr/>
        </p:nvGrpSpPr>
        <p:grpSpPr>
          <a:xfrm>
            <a:off x="282005" y="2780167"/>
            <a:ext cx="8476411" cy="969754"/>
            <a:chOff x="1593000" y="2322568"/>
            <a:chExt cx="5957975" cy="643500"/>
          </a:xfrm>
        </p:grpSpPr>
        <p:sp>
          <p:nvSpPr>
            <p:cNvPr id="773" name="Google Shape;773;p39"/>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74" name="Google Shape;774;p39"/>
            <p:cNvSpPr/>
            <p:nvPr/>
          </p:nvSpPr>
          <p:spPr>
            <a:xfrm flipH="1">
              <a:off x="2282975" y="2322575"/>
              <a:ext cx="1445400" cy="642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75" name="Google Shape;775;p39"/>
            <p:cNvSpPr/>
            <p:nvPr/>
          </p:nvSpPr>
          <p:spPr>
            <a:xfrm rot="-5400000">
              <a:off x="2980964" y="1934671"/>
              <a:ext cx="643356" cy="1419149"/>
            </a:xfrm>
            <a:prstGeom prst="flowChartOffpageConnector">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76" name="Google Shape;776;p39"/>
            <p:cNvSpPr/>
            <p:nvPr/>
          </p:nvSpPr>
          <p:spPr>
            <a:xfrm>
              <a:off x="2342631" y="2399945"/>
              <a:ext cx="12498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lt1"/>
                  </a:solidFill>
                </a:rPr>
                <a:t>2. Project Process</a:t>
              </a:r>
              <a:endParaRPr sz="1100">
                <a:solidFill>
                  <a:schemeClr val="lt1"/>
                </a:solidFill>
              </a:endParaRPr>
            </a:p>
            <a:p>
              <a:pPr indent="0" lvl="0" marL="0" rtl="0" algn="l">
                <a:lnSpc>
                  <a:spcPct val="115000"/>
                </a:lnSpc>
                <a:spcBef>
                  <a:spcPts val="0"/>
                </a:spcBef>
                <a:spcAft>
                  <a:spcPts val="0"/>
                </a:spcAft>
                <a:buNone/>
              </a:pPr>
              <a:r>
                <a:rPr lang="en" sz="1100">
                  <a:solidFill>
                    <a:schemeClr val="lt1"/>
                  </a:solidFill>
                </a:rPr>
                <a:t>2.4. Project Documents</a:t>
              </a:r>
              <a:endParaRPr sz="1100">
                <a:solidFill>
                  <a:schemeClr val="lt1"/>
                </a:solidFill>
              </a:endParaRPr>
            </a:p>
            <a:p>
              <a:pPr indent="0" lvl="0" marL="0" rtl="0" algn="l">
                <a:lnSpc>
                  <a:spcPct val="115000"/>
                </a:lnSpc>
                <a:spcBef>
                  <a:spcPts val="0"/>
                </a:spcBef>
                <a:spcAft>
                  <a:spcPts val="0"/>
                </a:spcAft>
                <a:buNone/>
              </a:pPr>
              <a:r>
                <a:rPr lang="en" sz="1100">
                  <a:solidFill>
                    <a:schemeClr val="lt1"/>
                  </a:solidFill>
                </a:rPr>
                <a:t>2.4.1. Collect Templates</a:t>
              </a:r>
              <a:endParaRPr sz="1100">
                <a:solidFill>
                  <a:schemeClr val="lt1"/>
                </a:solidFill>
              </a:endParaRPr>
            </a:p>
          </p:txBody>
        </p:sp>
        <p:sp>
          <p:nvSpPr>
            <p:cNvPr id="777" name="Google Shape;777;p39"/>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78" name="Google Shape;778;p39"/>
            <p:cNvSpPr/>
            <p:nvPr/>
          </p:nvSpPr>
          <p:spPr>
            <a:xfrm>
              <a:off x="1593000" y="2322575"/>
              <a:ext cx="690000" cy="642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100">
                  <a:solidFill>
                    <a:schemeClr val="dk2"/>
                  </a:solidFill>
                </a:rPr>
                <a:t>Example</a:t>
              </a:r>
              <a:endParaRPr b="1" i="1" sz="1100">
                <a:solidFill>
                  <a:schemeClr val="dk2"/>
                </a:solidFill>
              </a:endParaRPr>
            </a:p>
            <a:p>
              <a:pPr indent="0" lvl="0" marL="0" rtl="0" algn="ctr">
                <a:spcBef>
                  <a:spcPts val="0"/>
                </a:spcBef>
                <a:spcAft>
                  <a:spcPts val="0"/>
                </a:spcAft>
                <a:buNone/>
              </a:pPr>
              <a:r>
                <a:rPr b="1" i="1" lang="en" sz="1100">
                  <a:solidFill>
                    <a:schemeClr val="dk2"/>
                  </a:solidFill>
                </a:rPr>
                <a:t>2</a:t>
              </a:r>
              <a:endParaRPr b="1" sz="1300">
                <a:solidFill>
                  <a:schemeClr val="dk2"/>
                </a:solidFill>
              </a:endParaRPr>
            </a:p>
          </p:txBody>
        </p:sp>
        <p:sp>
          <p:nvSpPr>
            <p:cNvPr id="779" name="Google Shape;779;p39"/>
            <p:cNvSpPr/>
            <p:nvPr/>
          </p:nvSpPr>
          <p:spPr>
            <a:xfrm>
              <a:off x="3847637" y="2323750"/>
              <a:ext cx="3670200" cy="642300"/>
            </a:xfrm>
            <a:prstGeom prst="rect">
              <a:avLst/>
            </a:prstGeom>
            <a:noFill/>
            <a:ln>
              <a:noFill/>
            </a:ln>
          </p:spPr>
          <p:txBody>
            <a:bodyPr anchorCtr="0" anchor="ctr" bIns="91425" lIns="274300" spcFirstLastPara="1" rIns="0" wrap="square" tIns="91425">
              <a:noAutofit/>
            </a:bodyPr>
            <a:lstStyle/>
            <a:p>
              <a:pPr indent="0" lvl="0" marL="0" rtl="0" algn="l">
                <a:lnSpc>
                  <a:spcPct val="115000"/>
                </a:lnSpc>
                <a:spcBef>
                  <a:spcPts val="0"/>
                </a:spcBef>
                <a:spcAft>
                  <a:spcPts val="0"/>
                </a:spcAft>
                <a:buNone/>
              </a:pPr>
              <a:r>
                <a:rPr lang="en" sz="800">
                  <a:solidFill>
                    <a:schemeClr val="dk2"/>
                  </a:solidFill>
                </a:rPr>
                <a:t>Two team members will collect all required templates provided by the professor from the PowerPoint PDF lectures and/or textbook and input them into a collaborative Google Doc. Requisite templates are aforementioned by the professor in document requirements. </a:t>
              </a:r>
              <a:endParaRPr sz="800">
                <a:solidFill>
                  <a:schemeClr val="dk2"/>
                </a:solidFill>
              </a:endParaRPr>
            </a:p>
          </p:txBody>
        </p:sp>
      </p:grpSp>
      <p:grpSp>
        <p:nvGrpSpPr>
          <p:cNvPr id="780" name="Google Shape;780;p39"/>
          <p:cNvGrpSpPr/>
          <p:nvPr/>
        </p:nvGrpSpPr>
        <p:grpSpPr>
          <a:xfrm>
            <a:off x="282005" y="1792975"/>
            <a:ext cx="8476411" cy="969754"/>
            <a:chOff x="1593000" y="2322568"/>
            <a:chExt cx="5957975" cy="643500"/>
          </a:xfrm>
        </p:grpSpPr>
        <p:sp>
          <p:nvSpPr>
            <p:cNvPr id="781" name="Google Shape;781;p39"/>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82" name="Google Shape;782;p39"/>
            <p:cNvSpPr/>
            <p:nvPr/>
          </p:nvSpPr>
          <p:spPr>
            <a:xfrm flipH="1">
              <a:off x="2282925" y="2322570"/>
              <a:ext cx="1419300" cy="642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83" name="Google Shape;783;p39"/>
            <p:cNvSpPr/>
            <p:nvPr/>
          </p:nvSpPr>
          <p:spPr>
            <a:xfrm rot="-5400000">
              <a:off x="2980964" y="1934671"/>
              <a:ext cx="643356" cy="1419149"/>
            </a:xfrm>
            <a:prstGeom prst="flowChartOffpageConnector">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84" name="Google Shape;784;p39"/>
            <p:cNvSpPr/>
            <p:nvPr/>
          </p:nvSpPr>
          <p:spPr>
            <a:xfrm>
              <a:off x="2342630" y="2399957"/>
              <a:ext cx="11349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lt1"/>
                  </a:solidFill>
                </a:rPr>
                <a:t>1. Project Documents</a:t>
              </a:r>
              <a:endParaRPr sz="1100">
                <a:solidFill>
                  <a:schemeClr val="lt1"/>
                </a:solidFill>
              </a:endParaRPr>
            </a:p>
            <a:p>
              <a:pPr indent="0" lvl="0" marL="0" rtl="0" algn="l">
                <a:lnSpc>
                  <a:spcPct val="115000"/>
                </a:lnSpc>
                <a:spcBef>
                  <a:spcPts val="0"/>
                </a:spcBef>
                <a:spcAft>
                  <a:spcPts val="0"/>
                </a:spcAft>
                <a:buNone/>
              </a:pPr>
              <a:r>
                <a:rPr lang="en" sz="1100">
                  <a:solidFill>
                    <a:schemeClr val="lt1"/>
                  </a:solidFill>
                </a:rPr>
                <a:t>1.5. Scope Statement</a:t>
              </a:r>
              <a:endParaRPr sz="1100">
                <a:solidFill>
                  <a:schemeClr val="lt1"/>
                </a:solidFill>
              </a:endParaRPr>
            </a:p>
          </p:txBody>
        </p:sp>
        <p:sp>
          <p:nvSpPr>
            <p:cNvPr id="785" name="Google Shape;785;p39"/>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786" name="Google Shape;786;p39"/>
            <p:cNvSpPr/>
            <p:nvPr/>
          </p:nvSpPr>
          <p:spPr>
            <a:xfrm>
              <a:off x="1593000" y="2322575"/>
              <a:ext cx="690000" cy="642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100">
                  <a:solidFill>
                    <a:schemeClr val="dk2"/>
                  </a:solidFill>
                </a:rPr>
                <a:t>Example</a:t>
              </a:r>
              <a:endParaRPr b="1" i="1" sz="1100">
                <a:solidFill>
                  <a:schemeClr val="dk2"/>
                </a:solidFill>
              </a:endParaRPr>
            </a:p>
            <a:p>
              <a:pPr indent="0" lvl="0" marL="0" rtl="0" algn="ctr">
                <a:spcBef>
                  <a:spcPts val="0"/>
                </a:spcBef>
                <a:spcAft>
                  <a:spcPts val="0"/>
                </a:spcAft>
                <a:buNone/>
              </a:pPr>
              <a:r>
                <a:rPr b="1" i="1" lang="en" sz="1100">
                  <a:solidFill>
                    <a:schemeClr val="dk2"/>
                  </a:solidFill>
                </a:rPr>
                <a:t>1</a:t>
              </a:r>
              <a:endParaRPr b="1" i="1" sz="1100">
                <a:solidFill>
                  <a:schemeClr val="dk2"/>
                </a:solidFill>
              </a:endParaRPr>
            </a:p>
          </p:txBody>
        </p:sp>
        <p:sp>
          <p:nvSpPr>
            <p:cNvPr id="787" name="Google Shape;787;p39"/>
            <p:cNvSpPr/>
            <p:nvPr/>
          </p:nvSpPr>
          <p:spPr>
            <a:xfrm>
              <a:off x="3847847" y="2323746"/>
              <a:ext cx="3684300" cy="642300"/>
            </a:xfrm>
            <a:prstGeom prst="rect">
              <a:avLst/>
            </a:prstGeom>
            <a:noFill/>
            <a:ln>
              <a:noFill/>
            </a:ln>
          </p:spPr>
          <p:txBody>
            <a:bodyPr anchorCtr="0" anchor="ctr" bIns="91425" lIns="274300" spcFirstLastPara="1" rIns="0" wrap="square" tIns="91425">
              <a:noAutofit/>
            </a:bodyPr>
            <a:lstStyle/>
            <a:p>
              <a:pPr indent="0" lvl="0" marL="0" rtl="0" algn="l">
                <a:lnSpc>
                  <a:spcPct val="115000"/>
                </a:lnSpc>
                <a:spcBef>
                  <a:spcPts val="0"/>
                </a:spcBef>
                <a:spcAft>
                  <a:spcPts val="0"/>
                </a:spcAft>
                <a:buNone/>
              </a:pPr>
              <a:r>
                <a:rPr lang="en" sz="800">
                  <a:solidFill>
                    <a:schemeClr val="dk2"/>
                  </a:solidFill>
                </a:rPr>
                <a:t>Document describing overall project objectives, product characteristics and requirements, user acceptance criteria, and deliverables; also project boundaries (what is out of scope), constraints, and assumptions. We will collaborate on Google Docs using the template provided in class. Individual team members will draft paragraphs for each product requirement and project scope component. These drafts will be reviewed and revised iteratively to ensure they accurately reflect the project’s scope and align with the project’s objectives. All team members will be involved in this deliverable. This document will also require the cost estimate determined in Document 7.</a:t>
              </a:r>
              <a:endParaRPr sz="1000">
                <a:solidFill>
                  <a:schemeClr val="dk2"/>
                </a:solidFil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40"/>
          <p:cNvSpPr txBox="1"/>
          <p:nvPr>
            <p:ph type="title"/>
          </p:nvPr>
        </p:nvSpPr>
        <p:spPr>
          <a:xfrm>
            <a:off x="1303800" y="598575"/>
            <a:ext cx="3430500" cy="1134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Helvetica Neue"/>
                <a:ea typeface="Helvetica Neue"/>
                <a:cs typeface="Helvetica Neue"/>
                <a:sym typeface="Helvetica Neue"/>
              </a:rPr>
              <a:t>Scope Statement: Out of Scope</a:t>
            </a:r>
            <a:endParaRPr>
              <a:latin typeface="Helvetica Neue"/>
              <a:ea typeface="Helvetica Neue"/>
              <a:cs typeface="Helvetica Neue"/>
              <a:sym typeface="Helvetica Neue"/>
            </a:endParaRPr>
          </a:p>
        </p:txBody>
      </p:sp>
      <p:grpSp>
        <p:nvGrpSpPr>
          <p:cNvPr id="793" name="Google Shape;793;p40"/>
          <p:cNvGrpSpPr/>
          <p:nvPr/>
        </p:nvGrpSpPr>
        <p:grpSpPr>
          <a:xfrm>
            <a:off x="6039750" y="48075"/>
            <a:ext cx="3059150" cy="402000"/>
            <a:chOff x="3731425" y="259875"/>
            <a:chExt cx="3059150" cy="402000"/>
          </a:xfrm>
        </p:grpSpPr>
        <p:sp>
          <p:nvSpPr>
            <p:cNvPr id="794" name="Google Shape;794;p40"/>
            <p:cNvSpPr/>
            <p:nvPr/>
          </p:nvSpPr>
          <p:spPr>
            <a:xfrm>
              <a:off x="3731425"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Initiating</a:t>
              </a:r>
              <a:endParaRPr sz="600"/>
            </a:p>
          </p:txBody>
        </p:sp>
        <p:sp>
          <p:nvSpPr>
            <p:cNvPr id="795" name="Google Shape;795;p40"/>
            <p:cNvSpPr/>
            <p:nvPr/>
          </p:nvSpPr>
          <p:spPr>
            <a:xfrm>
              <a:off x="4312900" y="259875"/>
              <a:ext cx="733200" cy="4020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Planning</a:t>
              </a:r>
              <a:endParaRPr/>
            </a:p>
          </p:txBody>
        </p:sp>
        <p:sp>
          <p:nvSpPr>
            <p:cNvPr id="796" name="Google Shape;796;p40"/>
            <p:cNvSpPr/>
            <p:nvPr/>
          </p:nvSpPr>
          <p:spPr>
            <a:xfrm>
              <a:off x="4894400"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Executing</a:t>
              </a:r>
              <a:endParaRPr/>
            </a:p>
          </p:txBody>
        </p:sp>
        <p:sp>
          <p:nvSpPr>
            <p:cNvPr id="797" name="Google Shape;797;p40"/>
            <p:cNvSpPr/>
            <p:nvPr/>
          </p:nvSpPr>
          <p:spPr>
            <a:xfrm>
              <a:off x="5470425"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Monitoring &amp; Controlling</a:t>
              </a:r>
              <a:endParaRPr/>
            </a:p>
          </p:txBody>
        </p:sp>
        <p:sp>
          <p:nvSpPr>
            <p:cNvPr id="798" name="Google Shape;798;p40"/>
            <p:cNvSpPr/>
            <p:nvPr/>
          </p:nvSpPr>
          <p:spPr>
            <a:xfrm>
              <a:off x="6057375"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Closing</a:t>
              </a:r>
              <a:endParaRPr/>
            </a:p>
          </p:txBody>
        </p:sp>
      </p:grpSp>
      <p:sp>
        <p:nvSpPr>
          <p:cNvPr id="799" name="Google Shape;799;p4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800" name="Google Shape;800;p40"/>
          <p:cNvGrpSpPr/>
          <p:nvPr/>
        </p:nvGrpSpPr>
        <p:grpSpPr>
          <a:xfrm>
            <a:off x="4848251" y="3387769"/>
            <a:ext cx="1511662" cy="1423783"/>
            <a:chOff x="5229950" y="1140650"/>
            <a:chExt cx="3221100" cy="3220500"/>
          </a:xfrm>
        </p:grpSpPr>
        <p:sp>
          <p:nvSpPr>
            <p:cNvPr id="801" name="Google Shape;801;p40"/>
            <p:cNvSpPr/>
            <p:nvPr/>
          </p:nvSpPr>
          <p:spPr>
            <a:xfrm>
              <a:off x="5229950" y="1140650"/>
              <a:ext cx="3221100" cy="3220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802" name="Google Shape;802;p40"/>
            <p:cNvSpPr txBox="1"/>
            <p:nvPr/>
          </p:nvSpPr>
          <p:spPr>
            <a:xfrm>
              <a:off x="6051500" y="2378900"/>
              <a:ext cx="1578000" cy="744000"/>
            </a:xfrm>
            <a:prstGeom prst="rect">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rPr>
                <a:t>Out of Scope</a:t>
              </a:r>
              <a:endParaRPr b="1" sz="1000">
                <a:solidFill>
                  <a:schemeClr val="lt1"/>
                </a:solidFill>
              </a:endParaRPr>
            </a:p>
          </p:txBody>
        </p:sp>
      </p:grpSp>
      <p:grpSp>
        <p:nvGrpSpPr>
          <p:cNvPr id="803" name="Google Shape;803;p40"/>
          <p:cNvGrpSpPr/>
          <p:nvPr/>
        </p:nvGrpSpPr>
        <p:grpSpPr>
          <a:xfrm>
            <a:off x="6115682" y="1404990"/>
            <a:ext cx="2785685" cy="2785685"/>
            <a:chOff x="3474050" y="1986200"/>
            <a:chExt cx="2195700" cy="2195700"/>
          </a:xfrm>
        </p:grpSpPr>
        <p:sp>
          <p:nvSpPr>
            <p:cNvPr id="804" name="Google Shape;804;p40"/>
            <p:cNvSpPr/>
            <p:nvPr/>
          </p:nvSpPr>
          <p:spPr>
            <a:xfrm>
              <a:off x="3474050" y="1986200"/>
              <a:ext cx="2195700" cy="219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805" name="Google Shape;805;p40"/>
            <p:cNvSpPr txBox="1"/>
            <p:nvPr/>
          </p:nvSpPr>
          <p:spPr>
            <a:xfrm>
              <a:off x="3833274" y="2817050"/>
              <a:ext cx="1477200" cy="534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rPr>
                <a:t>In Scope</a:t>
              </a:r>
              <a:endParaRPr b="1">
                <a:solidFill>
                  <a:schemeClr val="dk2"/>
                </a:solidFill>
              </a:endParaRPr>
            </a:p>
          </p:txBody>
        </p:sp>
      </p:grpSp>
      <p:sp>
        <p:nvSpPr>
          <p:cNvPr id="806" name="Google Shape;806;p40"/>
          <p:cNvSpPr txBox="1"/>
          <p:nvPr>
            <p:ph idx="1" type="subTitle"/>
          </p:nvPr>
        </p:nvSpPr>
        <p:spPr>
          <a:xfrm>
            <a:off x="1191325" y="1687500"/>
            <a:ext cx="4646100" cy="2053800"/>
          </a:xfrm>
          <a:prstGeom prst="rect">
            <a:avLst/>
          </a:prstGeom>
          <a:ln>
            <a:noFill/>
          </a:ln>
        </p:spPr>
        <p:txBody>
          <a:bodyPr anchorCtr="0" anchor="t" bIns="91425" lIns="91425" spcFirstLastPara="1" rIns="91425" wrap="square" tIns="91425">
            <a:noAutofit/>
          </a:bodyPr>
          <a:lstStyle/>
          <a:p>
            <a:pPr indent="-309308" lvl="0" marL="457200" rtl="0" algn="l">
              <a:lnSpc>
                <a:spcPct val="115000"/>
              </a:lnSpc>
              <a:spcBef>
                <a:spcPts val="1000"/>
              </a:spcBef>
              <a:spcAft>
                <a:spcPts val="0"/>
              </a:spcAft>
              <a:buClr>
                <a:schemeClr val="accent3"/>
              </a:buClr>
              <a:buSzPts val="1271"/>
              <a:buFont typeface="Arial"/>
              <a:buChar char="❖"/>
            </a:pPr>
            <a:r>
              <a:rPr lang="en" sz="1271">
                <a:latin typeface="Arial"/>
                <a:ea typeface="Arial"/>
                <a:cs typeface="Arial"/>
                <a:sym typeface="Arial"/>
              </a:rPr>
              <a:t>Securing </a:t>
            </a:r>
            <a:r>
              <a:rPr b="1" lang="en" sz="1271">
                <a:solidFill>
                  <a:schemeClr val="accent3"/>
                </a:solidFill>
                <a:latin typeface="Arial"/>
                <a:ea typeface="Arial"/>
                <a:cs typeface="Arial"/>
                <a:sym typeface="Arial"/>
              </a:rPr>
              <a:t>funding</a:t>
            </a:r>
            <a:r>
              <a:rPr lang="en" sz="1271">
                <a:latin typeface="Arial"/>
                <a:ea typeface="Arial"/>
                <a:cs typeface="Arial"/>
                <a:sym typeface="Arial"/>
              </a:rPr>
              <a:t> for the project outside of the investor panel.</a:t>
            </a:r>
            <a:endParaRPr sz="1271">
              <a:latin typeface="Arial"/>
              <a:ea typeface="Arial"/>
              <a:cs typeface="Arial"/>
              <a:sym typeface="Arial"/>
            </a:endParaRPr>
          </a:p>
          <a:p>
            <a:pPr indent="-309308" lvl="0" marL="457200" rtl="0" algn="l">
              <a:lnSpc>
                <a:spcPct val="115000"/>
              </a:lnSpc>
              <a:spcBef>
                <a:spcPts val="0"/>
              </a:spcBef>
              <a:spcAft>
                <a:spcPts val="0"/>
              </a:spcAft>
              <a:buClr>
                <a:schemeClr val="accent3"/>
              </a:buClr>
              <a:buSzPts val="1271"/>
              <a:buFont typeface="Arial"/>
              <a:buChar char="❖"/>
            </a:pPr>
            <a:r>
              <a:rPr lang="en" sz="1271">
                <a:latin typeface="Arial"/>
                <a:ea typeface="Arial"/>
                <a:cs typeface="Arial"/>
                <a:sym typeface="Arial"/>
              </a:rPr>
              <a:t>Securing </a:t>
            </a:r>
            <a:r>
              <a:rPr b="1" lang="en" sz="1271">
                <a:solidFill>
                  <a:schemeClr val="accent3"/>
                </a:solidFill>
                <a:latin typeface="Arial"/>
                <a:ea typeface="Arial"/>
                <a:cs typeface="Arial"/>
                <a:sym typeface="Arial"/>
              </a:rPr>
              <a:t>board of directors</a:t>
            </a:r>
            <a:r>
              <a:rPr lang="en" sz="1271">
                <a:latin typeface="Arial"/>
                <a:ea typeface="Arial"/>
                <a:cs typeface="Arial"/>
                <a:sym typeface="Arial"/>
              </a:rPr>
              <a:t>.</a:t>
            </a:r>
            <a:endParaRPr sz="1271">
              <a:latin typeface="Arial"/>
              <a:ea typeface="Arial"/>
              <a:cs typeface="Arial"/>
              <a:sym typeface="Arial"/>
            </a:endParaRPr>
          </a:p>
          <a:p>
            <a:pPr indent="-309308" lvl="0" marL="457200" rtl="0" algn="l">
              <a:lnSpc>
                <a:spcPct val="115000"/>
              </a:lnSpc>
              <a:spcBef>
                <a:spcPts val="0"/>
              </a:spcBef>
              <a:spcAft>
                <a:spcPts val="0"/>
              </a:spcAft>
              <a:buClr>
                <a:schemeClr val="accent3"/>
              </a:buClr>
              <a:buSzPts val="1271"/>
              <a:buFont typeface="Arial"/>
              <a:buChar char="❖"/>
            </a:pPr>
            <a:r>
              <a:rPr lang="en" sz="1271">
                <a:latin typeface="Arial"/>
                <a:ea typeface="Arial"/>
                <a:cs typeface="Arial"/>
                <a:sym typeface="Arial"/>
              </a:rPr>
              <a:t>Securing </a:t>
            </a:r>
            <a:r>
              <a:rPr b="1" lang="en" sz="1271">
                <a:solidFill>
                  <a:schemeClr val="accent3"/>
                </a:solidFill>
                <a:latin typeface="Arial"/>
                <a:ea typeface="Arial"/>
                <a:cs typeface="Arial"/>
                <a:sym typeface="Arial"/>
              </a:rPr>
              <a:t>permits and documentation</a:t>
            </a:r>
            <a:r>
              <a:rPr lang="en" sz="1271">
                <a:latin typeface="Arial"/>
                <a:ea typeface="Arial"/>
                <a:cs typeface="Arial"/>
                <a:sym typeface="Arial"/>
              </a:rPr>
              <a:t> to incorporate the nonprofit organization.</a:t>
            </a:r>
            <a:endParaRPr sz="1271">
              <a:latin typeface="Arial"/>
              <a:ea typeface="Arial"/>
              <a:cs typeface="Arial"/>
              <a:sym typeface="Arial"/>
            </a:endParaRPr>
          </a:p>
          <a:p>
            <a:pPr indent="-309308" lvl="0" marL="457200" rtl="0" algn="l">
              <a:lnSpc>
                <a:spcPct val="115000"/>
              </a:lnSpc>
              <a:spcBef>
                <a:spcPts val="0"/>
              </a:spcBef>
              <a:spcAft>
                <a:spcPts val="0"/>
              </a:spcAft>
              <a:buClr>
                <a:schemeClr val="accent3"/>
              </a:buClr>
              <a:buSzPts val="1271"/>
              <a:buFont typeface="Arial"/>
              <a:buChar char="❖"/>
            </a:pPr>
            <a:r>
              <a:rPr lang="en" sz="1271">
                <a:latin typeface="Arial"/>
                <a:ea typeface="Arial"/>
                <a:cs typeface="Arial"/>
                <a:sym typeface="Arial"/>
              </a:rPr>
              <a:t>Securing a </a:t>
            </a:r>
            <a:r>
              <a:rPr b="1" lang="en" sz="1271">
                <a:solidFill>
                  <a:schemeClr val="accent3"/>
                </a:solidFill>
                <a:latin typeface="Arial"/>
                <a:ea typeface="Arial"/>
                <a:cs typeface="Arial"/>
                <a:sym typeface="Arial"/>
              </a:rPr>
              <a:t>name</a:t>
            </a:r>
            <a:r>
              <a:rPr lang="en" sz="1271">
                <a:latin typeface="Arial"/>
                <a:ea typeface="Arial"/>
                <a:cs typeface="Arial"/>
                <a:sym typeface="Arial"/>
              </a:rPr>
              <a:t> for the nonprofit organization.</a:t>
            </a:r>
            <a:endParaRPr sz="1271">
              <a:latin typeface="Arial"/>
              <a:ea typeface="Arial"/>
              <a:cs typeface="Arial"/>
              <a:sym typeface="Arial"/>
            </a:endParaRPr>
          </a:p>
          <a:p>
            <a:pPr indent="-309308" lvl="0" marL="457200" rtl="0" algn="l">
              <a:lnSpc>
                <a:spcPct val="115000"/>
              </a:lnSpc>
              <a:spcBef>
                <a:spcPts val="0"/>
              </a:spcBef>
              <a:spcAft>
                <a:spcPts val="0"/>
              </a:spcAft>
              <a:buClr>
                <a:schemeClr val="accent3"/>
              </a:buClr>
              <a:buSzPts val="1271"/>
              <a:buFont typeface="Arial"/>
              <a:buChar char="❖"/>
            </a:pPr>
            <a:r>
              <a:rPr lang="en" sz="1271">
                <a:latin typeface="Arial"/>
                <a:ea typeface="Arial"/>
                <a:cs typeface="Arial"/>
                <a:sym typeface="Arial"/>
              </a:rPr>
              <a:t>Any </a:t>
            </a:r>
            <a:r>
              <a:rPr b="1" lang="en" sz="1271">
                <a:solidFill>
                  <a:schemeClr val="accent3"/>
                </a:solidFill>
                <a:latin typeface="Arial"/>
                <a:ea typeface="Arial"/>
                <a:cs typeface="Arial"/>
                <a:sym typeface="Arial"/>
              </a:rPr>
              <a:t>requirements</a:t>
            </a:r>
            <a:r>
              <a:rPr lang="en" sz="1271">
                <a:latin typeface="Arial"/>
                <a:ea typeface="Arial"/>
                <a:cs typeface="Arial"/>
                <a:sym typeface="Arial"/>
              </a:rPr>
              <a:t> from </a:t>
            </a:r>
            <a:r>
              <a:rPr b="1" lang="en" sz="1271">
                <a:solidFill>
                  <a:schemeClr val="accent3"/>
                </a:solidFill>
                <a:latin typeface="Arial"/>
                <a:ea typeface="Arial"/>
                <a:cs typeface="Arial"/>
                <a:sym typeface="Arial"/>
              </a:rPr>
              <a:t>external</a:t>
            </a:r>
            <a:r>
              <a:rPr lang="en" sz="1271">
                <a:latin typeface="Arial"/>
                <a:ea typeface="Arial"/>
                <a:cs typeface="Arial"/>
                <a:sym typeface="Arial"/>
              </a:rPr>
              <a:t> parties (non-stakeholders).</a:t>
            </a:r>
            <a:endParaRPr sz="1271">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41"/>
          <p:cNvSpPr txBox="1"/>
          <p:nvPr>
            <p:ph type="title"/>
          </p:nvPr>
        </p:nvSpPr>
        <p:spPr>
          <a:xfrm>
            <a:off x="994750" y="125200"/>
            <a:ext cx="3430500" cy="63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Helvetica Neue"/>
                <a:ea typeface="Helvetica Neue"/>
                <a:cs typeface="Helvetica Neue"/>
                <a:sym typeface="Helvetica Neue"/>
              </a:rPr>
              <a:t>Schedule</a:t>
            </a:r>
            <a:endParaRPr>
              <a:latin typeface="Helvetica Neue"/>
              <a:ea typeface="Helvetica Neue"/>
              <a:cs typeface="Helvetica Neue"/>
              <a:sym typeface="Helvetica Neue"/>
            </a:endParaRPr>
          </a:p>
        </p:txBody>
      </p:sp>
      <p:grpSp>
        <p:nvGrpSpPr>
          <p:cNvPr id="812" name="Google Shape;812;p41"/>
          <p:cNvGrpSpPr/>
          <p:nvPr/>
        </p:nvGrpSpPr>
        <p:grpSpPr>
          <a:xfrm>
            <a:off x="6039750" y="48075"/>
            <a:ext cx="3059150" cy="402000"/>
            <a:chOff x="3731425" y="259875"/>
            <a:chExt cx="3059150" cy="402000"/>
          </a:xfrm>
        </p:grpSpPr>
        <p:sp>
          <p:nvSpPr>
            <p:cNvPr id="813" name="Google Shape;813;p41"/>
            <p:cNvSpPr/>
            <p:nvPr/>
          </p:nvSpPr>
          <p:spPr>
            <a:xfrm>
              <a:off x="3731425"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Initiating</a:t>
              </a:r>
              <a:endParaRPr sz="600"/>
            </a:p>
          </p:txBody>
        </p:sp>
        <p:sp>
          <p:nvSpPr>
            <p:cNvPr id="814" name="Google Shape;814;p41"/>
            <p:cNvSpPr/>
            <p:nvPr/>
          </p:nvSpPr>
          <p:spPr>
            <a:xfrm>
              <a:off x="4312900" y="259875"/>
              <a:ext cx="733200" cy="4020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Planning</a:t>
              </a:r>
              <a:endParaRPr/>
            </a:p>
          </p:txBody>
        </p:sp>
        <p:sp>
          <p:nvSpPr>
            <p:cNvPr id="815" name="Google Shape;815;p41"/>
            <p:cNvSpPr/>
            <p:nvPr/>
          </p:nvSpPr>
          <p:spPr>
            <a:xfrm>
              <a:off x="4894400"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Executing</a:t>
              </a:r>
              <a:endParaRPr/>
            </a:p>
          </p:txBody>
        </p:sp>
        <p:sp>
          <p:nvSpPr>
            <p:cNvPr id="816" name="Google Shape;816;p41"/>
            <p:cNvSpPr/>
            <p:nvPr/>
          </p:nvSpPr>
          <p:spPr>
            <a:xfrm>
              <a:off x="5470425"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Monitoring &amp; Controlling</a:t>
              </a:r>
              <a:endParaRPr/>
            </a:p>
          </p:txBody>
        </p:sp>
        <p:sp>
          <p:nvSpPr>
            <p:cNvPr id="817" name="Google Shape;817;p41"/>
            <p:cNvSpPr/>
            <p:nvPr/>
          </p:nvSpPr>
          <p:spPr>
            <a:xfrm>
              <a:off x="6057375"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Closing</a:t>
              </a:r>
              <a:endParaRPr/>
            </a:p>
          </p:txBody>
        </p:sp>
      </p:grpSp>
      <p:sp>
        <p:nvSpPr>
          <p:cNvPr id="818" name="Google Shape;818;p4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19" name="Google Shape;819;p41"/>
          <p:cNvPicPr preferRelativeResize="0"/>
          <p:nvPr/>
        </p:nvPicPr>
        <p:blipFill>
          <a:blip r:embed="rId3">
            <a:alphaModFix/>
          </a:blip>
          <a:stretch>
            <a:fillRect/>
          </a:stretch>
        </p:blipFill>
        <p:spPr>
          <a:xfrm>
            <a:off x="1280800" y="787125"/>
            <a:ext cx="3201668" cy="4176824"/>
          </a:xfrm>
          <a:prstGeom prst="rect">
            <a:avLst/>
          </a:prstGeom>
          <a:noFill/>
          <a:ln>
            <a:noFill/>
          </a:ln>
        </p:spPr>
      </p:pic>
      <p:sp>
        <p:nvSpPr>
          <p:cNvPr id="820" name="Google Shape;820;p41"/>
          <p:cNvSpPr/>
          <p:nvPr/>
        </p:nvSpPr>
        <p:spPr>
          <a:xfrm>
            <a:off x="2938425" y="1493350"/>
            <a:ext cx="630000" cy="2478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1" name="Google Shape;821;p41"/>
          <p:cNvPicPr preferRelativeResize="0"/>
          <p:nvPr/>
        </p:nvPicPr>
        <p:blipFill rotWithShape="1">
          <a:blip r:embed="rId4">
            <a:alphaModFix/>
          </a:blip>
          <a:srcRect b="0" l="0" r="25104" t="0"/>
          <a:stretch/>
        </p:blipFill>
        <p:spPr>
          <a:xfrm>
            <a:off x="4641750" y="1925050"/>
            <a:ext cx="4358001" cy="2792224"/>
          </a:xfrm>
          <a:prstGeom prst="rect">
            <a:avLst/>
          </a:prstGeom>
          <a:noFill/>
          <a:ln>
            <a:noFill/>
          </a:ln>
        </p:spPr>
      </p:pic>
      <p:sp>
        <p:nvSpPr>
          <p:cNvPr id="822" name="Google Shape;822;p41"/>
          <p:cNvSpPr/>
          <p:nvPr/>
        </p:nvSpPr>
        <p:spPr>
          <a:xfrm>
            <a:off x="5165851" y="4248500"/>
            <a:ext cx="1637400" cy="3555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1"/>
          <p:cNvSpPr/>
          <p:nvPr/>
        </p:nvSpPr>
        <p:spPr>
          <a:xfrm>
            <a:off x="5120392" y="3648574"/>
            <a:ext cx="1211100" cy="144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1"/>
          <p:cNvSpPr/>
          <p:nvPr/>
        </p:nvSpPr>
        <p:spPr>
          <a:xfrm rot="10800000">
            <a:off x="4437345" y="4324994"/>
            <a:ext cx="704700" cy="2025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1"/>
          <p:cNvSpPr txBox="1"/>
          <p:nvPr/>
        </p:nvSpPr>
        <p:spPr>
          <a:xfrm>
            <a:off x="3518350" y="3443825"/>
            <a:ext cx="826800" cy="554100"/>
          </a:xfrm>
          <a:prstGeom prst="rect">
            <a:avLst/>
          </a:prstGeom>
          <a:solidFill>
            <a:schemeClr val="lt2"/>
          </a:solidFill>
          <a:ln cap="flat" cmpd="sng" w="19050">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2"/>
                </a:solidFill>
              </a:rPr>
              <a:t>Work Package</a:t>
            </a:r>
            <a:endParaRPr b="1" sz="1200">
              <a:solidFill>
                <a:schemeClr val="dk2"/>
              </a:solidFill>
            </a:endParaRPr>
          </a:p>
        </p:txBody>
      </p:sp>
      <p:sp>
        <p:nvSpPr>
          <p:cNvPr id="826" name="Google Shape;826;p41"/>
          <p:cNvSpPr/>
          <p:nvPr/>
        </p:nvSpPr>
        <p:spPr>
          <a:xfrm rot="10800000">
            <a:off x="4380429" y="3634905"/>
            <a:ext cx="704700" cy="2025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1"/>
          <p:cNvSpPr txBox="1"/>
          <p:nvPr/>
        </p:nvSpPr>
        <p:spPr>
          <a:xfrm>
            <a:off x="3518350" y="4241600"/>
            <a:ext cx="895200" cy="369300"/>
          </a:xfrm>
          <a:prstGeom prst="rect">
            <a:avLst/>
          </a:prstGeom>
          <a:solidFill>
            <a:schemeClr val="lt2"/>
          </a:solidFill>
          <a:ln cap="flat" cmpd="sng" w="19050">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2"/>
                </a:solidFill>
              </a:rPr>
              <a:t>Activities</a:t>
            </a:r>
            <a:endParaRPr b="1" sz="1200">
              <a:solidFill>
                <a:schemeClr val="dk2"/>
              </a:solidFill>
            </a:endParaRPr>
          </a:p>
        </p:txBody>
      </p:sp>
      <p:sp>
        <p:nvSpPr>
          <p:cNvPr id="828" name="Google Shape;828;p41"/>
          <p:cNvSpPr txBox="1"/>
          <p:nvPr/>
        </p:nvSpPr>
        <p:spPr>
          <a:xfrm>
            <a:off x="3606625" y="1340200"/>
            <a:ext cx="704700" cy="554100"/>
          </a:xfrm>
          <a:prstGeom prst="rect">
            <a:avLst/>
          </a:prstGeom>
          <a:solidFill>
            <a:schemeClr val="lt2"/>
          </a:solidFill>
          <a:ln cap="flat" cmpd="sng" w="19050">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2"/>
                </a:solidFill>
              </a:rPr>
              <a:t>Critical Path</a:t>
            </a:r>
            <a:endParaRPr b="1" sz="1200">
              <a:solidFill>
                <a:schemeClr val="dk2"/>
              </a:solidFill>
            </a:endParaRPr>
          </a:p>
        </p:txBody>
      </p:sp>
      <p:sp>
        <p:nvSpPr>
          <p:cNvPr id="829" name="Google Shape;829;p41"/>
          <p:cNvSpPr txBox="1"/>
          <p:nvPr/>
        </p:nvSpPr>
        <p:spPr>
          <a:xfrm>
            <a:off x="7268475" y="1301875"/>
            <a:ext cx="1211100" cy="369300"/>
          </a:xfrm>
          <a:prstGeom prst="rect">
            <a:avLst/>
          </a:prstGeom>
          <a:solidFill>
            <a:schemeClr val="lt2"/>
          </a:solidFill>
          <a:ln cap="flat" cmpd="sng" w="19050">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2"/>
                </a:solidFill>
              </a:rPr>
              <a:t>Start &amp; Finish</a:t>
            </a:r>
            <a:endParaRPr b="1" sz="1200">
              <a:solidFill>
                <a:schemeClr val="dk2"/>
              </a:solidFill>
            </a:endParaRPr>
          </a:p>
        </p:txBody>
      </p:sp>
      <p:sp>
        <p:nvSpPr>
          <p:cNvPr id="830" name="Google Shape;830;p41"/>
          <p:cNvSpPr/>
          <p:nvPr/>
        </p:nvSpPr>
        <p:spPr>
          <a:xfrm rot="-5400000">
            <a:off x="7659650" y="1805950"/>
            <a:ext cx="402900" cy="2478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1"/>
          <p:cNvSpPr/>
          <p:nvPr/>
        </p:nvSpPr>
        <p:spPr>
          <a:xfrm>
            <a:off x="7103000" y="2176350"/>
            <a:ext cx="1516200" cy="2025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42"/>
          <p:cNvSpPr txBox="1"/>
          <p:nvPr>
            <p:ph type="title"/>
          </p:nvPr>
        </p:nvSpPr>
        <p:spPr>
          <a:xfrm>
            <a:off x="1215775" y="397350"/>
            <a:ext cx="3430500" cy="64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Helvetica Neue"/>
                <a:ea typeface="Helvetica Neue"/>
                <a:cs typeface="Helvetica Neue"/>
                <a:sym typeface="Helvetica Neue"/>
              </a:rPr>
              <a:t>Cost Estimate</a:t>
            </a:r>
            <a:endParaRPr>
              <a:latin typeface="Helvetica Neue"/>
              <a:ea typeface="Helvetica Neue"/>
              <a:cs typeface="Helvetica Neue"/>
              <a:sym typeface="Helvetica Neue"/>
            </a:endParaRPr>
          </a:p>
        </p:txBody>
      </p:sp>
      <p:grpSp>
        <p:nvGrpSpPr>
          <p:cNvPr id="837" name="Google Shape;837;p42"/>
          <p:cNvGrpSpPr/>
          <p:nvPr/>
        </p:nvGrpSpPr>
        <p:grpSpPr>
          <a:xfrm>
            <a:off x="6039750" y="48075"/>
            <a:ext cx="3059150" cy="402000"/>
            <a:chOff x="3731425" y="259875"/>
            <a:chExt cx="3059150" cy="402000"/>
          </a:xfrm>
        </p:grpSpPr>
        <p:sp>
          <p:nvSpPr>
            <p:cNvPr id="838" name="Google Shape;838;p42"/>
            <p:cNvSpPr/>
            <p:nvPr/>
          </p:nvSpPr>
          <p:spPr>
            <a:xfrm>
              <a:off x="3731425"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Initiating</a:t>
              </a:r>
              <a:endParaRPr sz="600"/>
            </a:p>
          </p:txBody>
        </p:sp>
        <p:sp>
          <p:nvSpPr>
            <p:cNvPr id="839" name="Google Shape;839;p42"/>
            <p:cNvSpPr/>
            <p:nvPr/>
          </p:nvSpPr>
          <p:spPr>
            <a:xfrm>
              <a:off x="4312900" y="259875"/>
              <a:ext cx="733200" cy="4020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Planning</a:t>
              </a:r>
              <a:endParaRPr/>
            </a:p>
          </p:txBody>
        </p:sp>
        <p:sp>
          <p:nvSpPr>
            <p:cNvPr id="840" name="Google Shape;840;p42"/>
            <p:cNvSpPr/>
            <p:nvPr/>
          </p:nvSpPr>
          <p:spPr>
            <a:xfrm>
              <a:off x="4894400"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Executing</a:t>
              </a:r>
              <a:endParaRPr/>
            </a:p>
          </p:txBody>
        </p:sp>
        <p:sp>
          <p:nvSpPr>
            <p:cNvPr id="841" name="Google Shape;841;p42"/>
            <p:cNvSpPr/>
            <p:nvPr/>
          </p:nvSpPr>
          <p:spPr>
            <a:xfrm>
              <a:off x="5470425"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Monitoring &amp; Controlling</a:t>
              </a:r>
              <a:endParaRPr/>
            </a:p>
          </p:txBody>
        </p:sp>
        <p:sp>
          <p:nvSpPr>
            <p:cNvPr id="842" name="Google Shape;842;p42"/>
            <p:cNvSpPr/>
            <p:nvPr/>
          </p:nvSpPr>
          <p:spPr>
            <a:xfrm>
              <a:off x="6057375"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Closing</a:t>
              </a:r>
              <a:endParaRPr/>
            </a:p>
          </p:txBody>
        </p:sp>
      </p:grpSp>
      <p:sp>
        <p:nvSpPr>
          <p:cNvPr id="843" name="Google Shape;843;p4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844" name="Google Shape;844;p42"/>
          <p:cNvGraphicFramePr/>
          <p:nvPr/>
        </p:nvGraphicFramePr>
        <p:xfrm>
          <a:off x="1282125" y="1038450"/>
          <a:ext cx="3000000" cy="3000000"/>
        </p:xfrm>
        <a:graphic>
          <a:graphicData uri="http://schemas.openxmlformats.org/drawingml/2006/table">
            <a:tbl>
              <a:tblPr>
                <a:noFill/>
                <a:tableStyleId>{7ED5A59B-DE26-45D4-A101-B6C109A070FB}</a:tableStyleId>
              </a:tblPr>
              <a:tblGrid>
                <a:gridCol w="982700"/>
                <a:gridCol w="401425"/>
                <a:gridCol w="401425"/>
                <a:gridCol w="401425"/>
                <a:gridCol w="473375"/>
                <a:gridCol w="473375"/>
                <a:gridCol w="473375"/>
              </a:tblGrid>
              <a:tr h="185975">
                <a:tc rowSpan="2">
                  <a:txBody>
                    <a:bodyPr/>
                    <a:lstStyle/>
                    <a:p>
                      <a:pPr indent="0" lvl="0" marL="0" rtl="0" algn="l">
                        <a:spcBef>
                          <a:spcPts val="0"/>
                        </a:spcBef>
                        <a:spcAft>
                          <a:spcPts val="0"/>
                        </a:spcAft>
                        <a:buNone/>
                      </a:pPr>
                      <a:r>
                        <a:rPr b="1" lang="en" sz="600">
                          <a:solidFill>
                            <a:schemeClr val="dk2"/>
                          </a:solidFill>
                        </a:rPr>
                        <a:t>Deliverable / WBS Item</a:t>
                      </a:r>
                      <a:endParaRPr sz="600">
                        <a:solidFill>
                          <a:schemeClr val="dk2"/>
                        </a:solidFill>
                        <a:highlight>
                          <a:srgbClr val="FF0000"/>
                        </a:highlight>
                      </a:endParaRPr>
                    </a:p>
                  </a:txBody>
                  <a:tcPr marT="0" marB="0" marR="0" marL="18275" anchor="ctr">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solidFill>
                      <a:schemeClr val="lt2"/>
                    </a:solidFill>
                  </a:tcPr>
                </a:tc>
                <a:tc gridSpan="4">
                  <a:txBody>
                    <a:bodyPr/>
                    <a:lstStyle/>
                    <a:p>
                      <a:pPr indent="0" lvl="0" marL="0" rtl="0" algn="ctr">
                        <a:spcBef>
                          <a:spcPts val="0"/>
                        </a:spcBef>
                        <a:spcAft>
                          <a:spcPts val="0"/>
                        </a:spcAft>
                        <a:buNone/>
                      </a:pPr>
                      <a:r>
                        <a:rPr b="1" lang="en" sz="600">
                          <a:solidFill>
                            <a:schemeClr val="dk2"/>
                          </a:solidFill>
                        </a:rPr>
                        <a:t>L</a:t>
                      </a:r>
                      <a:r>
                        <a:rPr b="1" lang="en" sz="600">
                          <a:solidFill>
                            <a:schemeClr val="dk2"/>
                          </a:solidFill>
                        </a:rPr>
                        <a:t>abor Cost</a:t>
                      </a:r>
                      <a:endParaRPr b="1" sz="600">
                        <a:solidFill>
                          <a:schemeClr val="dk2"/>
                        </a:solidFill>
                      </a:endParaRPr>
                    </a:p>
                  </a:txBody>
                  <a:tcPr marT="63500" marB="63500" marR="63500" marL="63500" anchor="ctr">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solidFill>
                      <a:schemeClr val="lt2"/>
                    </a:solidFill>
                  </a:tcPr>
                </a:tc>
                <a:tc hMerge="1"/>
                <a:tc hMerge="1"/>
                <a:tc hMerge="1"/>
                <a:tc rowSpan="2">
                  <a:txBody>
                    <a:bodyPr/>
                    <a:lstStyle/>
                    <a:p>
                      <a:pPr indent="0" lvl="0" marL="0" rtl="0" algn="ctr">
                        <a:spcBef>
                          <a:spcPts val="0"/>
                        </a:spcBef>
                        <a:spcAft>
                          <a:spcPts val="0"/>
                        </a:spcAft>
                        <a:buNone/>
                      </a:pPr>
                      <a:r>
                        <a:rPr b="1" lang="en" sz="600">
                          <a:solidFill>
                            <a:schemeClr val="dk2"/>
                          </a:solidFill>
                        </a:rPr>
                        <a:t>Non-</a:t>
                      </a:r>
                      <a:endParaRPr b="1" sz="600">
                        <a:solidFill>
                          <a:schemeClr val="dk2"/>
                        </a:solidFill>
                      </a:endParaRPr>
                    </a:p>
                    <a:p>
                      <a:pPr indent="0" lvl="0" marL="0" rtl="0" algn="ctr">
                        <a:spcBef>
                          <a:spcPts val="0"/>
                        </a:spcBef>
                        <a:spcAft>
                          <a:spcPts val="0"/>
                        </a:spcAft>
                        <a:buNone/>
                      </a:pPr>
                      <a:r>
                        <a:rPr b="1" lang="en" sz="600">
                          <a:solidFill>
                            <a:schemeClr val="dk2"/>
                          </a:solidFill>
                        </a:rPr>
                        <a:t>Labor Cost</a:t>
                      </a:r>
                      <a:endParaRPr b="1" sz="600">
                        <a:solidFill>
                          <a:schemeClr val="dk2"/>
                        </a:solidFill>
                      </a:endParaRPr>
                    </a:p>
                  </a:txBody>
                  <a:tcPr marT="0" marB="0" marR="0" marL="18275" anchor="ctr">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solidFill>
                      <a:schemeClr val="lt2"/>
                    </a:solidFill>
                  </a:tcPr>
                </a:tc>
                <a:tc rowSpan="2">
                  <a:txBody>
                    <a:bodyPr/>
                    <a:lstStyle/>
                    <a:p>
                      <a:pPr indent="0" lvl="0" marL="0" rtl="0" algn="ctr">
                        <a:spcBef>
                          <a:spcPts val="0"/>
                        </a:spcBef>
                        <a:spcAft>
                          <a:spcPts val="0"/>
                        </a:spcAft>
                        <a:buNone/>
                      </a:pPr>
                      <a:r>
                        <a:rPr b="1" lang="en" sz="600">
                          <a:solidFill>
                            <a:schemeClr val="dk2"/>
                          </a:solidFill>
                        </a:rPr>
                        <a:t>Total Cost</a:t>
                      </a:r>
                      <a:endParaRPr b="1" sz="600">
                        <a:solidFill>
                          <a:schemeClr val="dk2"/>
                        </a:solidFill>
                      </a:endParaRPr>
                    </a:p>
                  </a:txBody>
                  <a:tcPr marT="0" marB="0" marR="0" marL="18275" anchor="ctr">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solidFill>
                      <a:schemeClr val="lt2"/>
                    </a:solidFill>
                  </a:tcPr>
                </a:tc>
              </a:tr>
              <a:tr h="185975">
                <a:tc vMerge="1"/>
                <a:tc>
                  <a:txBody>
                    <a:bodyPr/>
                    <a:lstStyle/>
                    <a:p>
                      <a:pPr indent="0" lvl="0" marL="0" rtl="0" algn="ctr">
                        <a:spcBef>
                          <a:spcPts val="0"/>
                        </a:spcBef>
                        <a:spcAft>
                          <a:spcPts val="0"/>
                        </a:spcAft>
                        <a:buNone/>
                      </a:pPr>
                      <a:r>
                        <a:rPr b="1" lang="en" sz="600">
                          <a:solidFill>
                            <a:schemeClr val="dk2"/>
                          </a:solidFill>
                        </a:rPr>
                        <a:t># Hours</a:t>
                      </a:r>
                      <a:endParaRPr b="1" sz="600">
                        <a:solidFill>
                          <a:schemeClr val="dk2"/>
                        </a:solidFill>
                      </a:endParaRPr>
                    </a:p>
                  </a:txBody>
                  <a:tcPr marT="0" marB="0" marR="0" marL="18275" anchor="ctr">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600">
                          <a:solidFill>
                            <a:schemeClr val="dk2"/>
                          </a:solidFill>
                        </a:rPr>
                        <a:t># People</a:t>
                      </a:r>
                      <a:endParaRPr b="1" sz="600">
                        <a:solidFill>
                          <a:schemeClr val="dk2"/>
                        </a:solidFill>
                      </a:endParaRPr>
                    </a:p>
                  </a:txBody>
                  <a:tcPr marT="0" marB="0" marR="0" marL="18275" anchor="ctr">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600">
                          <a:solidFill>
                            <a:schemeClr val="dk2"/>
                          </a:solidFill>
                        </a:rPr>
                        <a:t>Cost / Hour</a:t>
                      </a:r>
                      <a:endParaRPr b="1" sz="600">
                        <a:solidFill>
                          <a:schemeClr val="dk2"/>
                        </a:solidFill>
                      </a:endParaRPr>
                    </a:p>
                  </a:txBody>
                  <a:tcPr marT="0" marB="0" marR="0" marL="18275" anchor="ctr">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600">
                          <a:solidFill>
                            <a:schemeClr val="dk2"/>
                          </a:solidFill>
                        </a:rPr>
                        <a:t>Total Labor Cost</a:t>
                      </a:r>
                      <a:endParaRPr b="1" sz="600">
                        <a:solidFill>
                          <a:schemeClr val="dk2"/>
                        </a:solidFill>
                      </a:endParaRPr>
                    </a:p>
                  </a:txBody>
                  <a:tcPr marT="0" marB="0" marR="0" marL="18275" anchor="ctr">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solidFill>
                      <a:schemeClr val="lt2"/>
                    </a:solidFill>
                  </a:tcPr>
                </a:tc>
                <a:tc vMerge="1"/>
                <a:tc vMerge="1"/>
              </a:tr>
              <a:tr h="154975">
                <a:tc>
                  <a:txBody>
                    <a:bodyPr/>
                    <a:lstStyle/>
                    <a:p>
                      <a:pPr indent="0" lvl="0" marL="0" rtl="0" algn="l">
                        <a:spcBef>
                          <a:spcPts val="0"/>
                        </a:spcBef>
                        <a:spcAft>
                          <a:spcPts val="0"/>
                        </a:spcAft>
                        <a:buNone/>
                      </a:pPr>
                      <a:r>
                        <a:rPr lang="en" sz="500"/>
                        <a:t>Project Charter</a:t>
                      </a:r>
                      <a:endParaRPr sz="500"/>
                    </a:p>
                  </a:txBody>
                  <a:tcPr marT="63500" marB="63500" marR="63500" marL="63500" anchor="ctr">
                    <a:lnT cap="flat" cmpd="sng" w="12700">
                      <a:solidFill>
                        <a:schemeClr val="dk2"/>
                      </a:solidFill>
                      <a:prstDash val="solid"/>
                      <a:round/>
                      <a:headEnd len="sm" w="sm" type="none"/>
                      <a:tailEnd len="sm" w="sm" type="none"/>
                    </a:lnT>
                  </a:tcPr>
                </a:tc>
                <a:tc>
                  <a:txBody>
                    <a:bodyPr/>
                    <a:lstStyle/>
                    <a:p>
                      <a:pPr indent="0" lvl="0" marL="0" rtl="0" algn="ctr">
                        <a:spcBef>
                          <a:spcPts val="0"/>
                        </a:spcBef>
                        <a:spcAft>
                          <a:spcPts val="0"/>
                        </a:spcAft>
                        <a:buNone/>
                      </a:pPr>
                      <a:r>
                        <a:rPr lang="en" sz="500"/>
                        <a:t>2</a:t>
                      </a:r>
                      <a:endParaRPr sz="500"/>
                    </a:p>
                  </a:txBody>
                  <a:tcPr marT="63500" marB="63500" marR="63500" marL="63500" anchor="ctr">
                    <a:lnT cap="flat" cmpd="sng" w="12700">
                      <a:solidFill>
                        <a:schemeClr val="dk2"/>
                      </a:solidFill>
                      <a:prstDash val="solid"/>
                      <a:round/>
                      <a:headEnd len="sm" w="sm" type="none"/>
                      <a:tailEnd len="sm" w="sm" type="none"/>
                    </a:lnT>
                    <a:solidFill>
                      <a:srgbClr val="EFEFEF"/>
                    </a:solidFill>
                  </a:tcPr>
                </a:tc>
                <a:tc>
                  <a:txBody>
                    <a:bodyPr/>
                    <a:lstStyle/>
                    <a:p>
                      <a:pPr indent="0" lvl="0" marL="0" rtl="0" algn="ctr">
                        <a:spcBef>
                          <a:spcPts val="0"/>
                        </a:spcBef>
                        <a:spcAft>
                          <a:spcPts val="0"/>
                        </a:spcAft>
                        <a:buNone/>
                      </a:pPr>
                      <a:r>
                        <a:rPr lang="en" sz="500"/>
                        <a:t>5</a:t>
                      </a:r>
                      <a:endParaRPr sz="500"/>
                    </a:p>
                  </a:txBody>
                  <a:tcPr marT="63500" marB="63500" marR="63500" marL="63500" anchor="ctr">
                    <a:lnT cap="flat" cmpd="sng" w="12700">
                      <a:solidFill>
                        <a:schemeClr val="dk2"/>
                      </a:solidFill>
                      <a:prstDash val="solid"/>
                      <a:round/>
                      <a:headEnd len="sm" w="sm" type="none"/>
                      <a:tailEnd len="sm" w="sm" type="none"/>
                    </a:lnT>
                    <a:solidFill>
                      <a:srgbClr val="EFEFEF"/>
                    </a:solidFill>
                  </a:tcPr>
                </a:tc>
                <a:tc>
                  <a:txBody>
                    <a:bodyPr/>
                    <a:lstStyle/>
                    <a:p>
                      <a:pPr indent="0" lvl="0" marL="0" rtl="0" algn="ctr">
                        <a:spcBef>
                          <a:spcPts val="0"/>
                        </a:spcBef>
                        <a:spcAft>
                          <a:spcPts val="0"/>
                        </a:spcAft>
                        <a:buNone/>
                      </a:pPr>
                      <a:r>
                        <a:rPr lang="en" sz="500"/>
                        <a:t>$10</a:t>
                      </a:r>
                      <a:endParaRPr sz="500"/>
                    </a:p>
                  </a:txBody>
                  <a:tcPr marT="63500" marB="63500" marR="63500" marL="63500" anchor="ctr">
                    <a:lnT cap="flat" cmpd="sng" w="12700">
                      <a:solidFill>
                        <a:schemeClr val="dk2"/>
                      </a:solidFill>
                      <a:prstDash val="solid"/>
                      <a:round/>
                      <a:headEnd len="sm" w="sm" type="none"/>
                      <a:tailEnd len="sm" w="sm" type="none"/>
                    </a:lnT>
                    <a:solidFill>
                      <a:srgbClr val="EFEFEF"/>
                    </a:solidFill>
                  </a:tcPr>
                </a:tc>
                <a:tc>
                  <a:txBody>
                    <a:bodyPr/>
                    <a:lstStyle/>
                    <a:p>
                      <a:pPr indent="0" lvl="0" marL="0" rtl="0" algn="ctr">
                        <a:spcBef>
                          <a:spcPts val="0"/>
                        </a:spcBef>
                        <a:spcAft>
                          <a:spcPts val="0"/>
                        </a:spcAft>
                        <a:buNone/>
                      </a:pPr>
                      <a:r>
                        <a:rPr lang="en" sz="500"/>
                        <a:t>$100</a:t>
                      </a:r>
                      <a:endParaRPr sz="500"/>
                    </a:p>
                  </a:txBody>
                  <a:tcPr marT="63500" marB="63500" marR="63500" marL="63500" anchor="ctr">
                    <a:lnT cap="flat" cmpd="sng" w="12700">
                      <a:solidFill>
                        <a:schemeClr val="dk2"/>
                      </a:solidFill>
                      <a:prstDash val="solid"/>
                      <a:round/>
                      <a:headEnd len="sm" w="sm" type="none"/>
                      <a:tailEnd len="sm" w="sm" type="none"/>
                    </a:lnT>
                  </a:tcPr>
                </a:tc>
                <a:tc>
                  <a:txBody>
                    <a:bodyPr/>
                    <a:lstStyle/>
                    <a:p>
                      <a:pPr indent="0" lvl="0" marL="0" rtl="0" algn="ctr">
                        <a:spcBef>
                          <a:spcPts val="0"/>
                        </a:spcBef>
                        <a:spcAft>
                          <a:spcPts val="0"/>
                        </a:spcAft>
                        <a:buNone/>
                      </a:pPr>
                      <a:r>
                        <a:rPr lang="en" sz="500"/>
                        <a:t>$0</a:t>
                      </a:r>
                      <a:endParaRPr sz="500"/>
                    </a:p>
                  </a:txBody>
                  <a:tcPr marT="63500" marB="63500" marR="63500" marL="63500" anchor="ctr">
                    <a:lnT cap="flat" cmpd="sng" w="12700">
                      <a:solidFill>
                        <a:schemeClr val="dk2"/>
                      </a:solidFill>
                      <a:prstDash val="solid"/>
                      <a:round/>
                      <a:headEnd len="sm" w="sm" type="none"/>
                      <a:tailEnd len="sm" w="sm" type="none"/>
                    </a:lnT>
                  </a:tcPr>
                </a:tc>
                <a:tc>
                  <a:txBody>
                    <a:bodyPr/>
                    <a:lstStyle/>
                    <a:p>
                      <a:pPr indent="0" lvl="0" marL="0" rtl="0" algn="ctr">
                        <a:spcBef>
                          <a:spcPts val="0"/>
                        </a:spcBef>
                        <a:spcAft>
                          <a:spcPts val="0"/>
                        </a:spcAft>
                        <a:buNone/>
                      </a:pPr>
                      <a:r>
                        <a:rPr lang="en" sz="500"/>
                        <a:t>$100</a:t>
                      </a:r>
                      <a:endParaRPr sz="500"/>
                    </a:p>
                  </a:txBody>
                  <a:tcPr marT="63500" marB="63500" marR="63500" marL="63500" anchor="ctr">
                    <a:lnT cap="flat" cmpd="sng" w="12700">
                      <a:solidFill>
                        <a:schemeClr val="dk2"/>
                      </a:solidFill>
                      <a:prstDash val="solid"/>
                      <a:round/>
                      <a:headEnd len="sm" w="sm" type="none"/>
                      <a:tailEnd len="sm" w="sm" type="none"/>
                    </a:lnT>
                  </a:tcPr>
                </a:tc>
              </a:tr>
              <a:tr h="154975">
                <a:tc>
                  <a:txBody>
                    <a:bodyPr/>
                    <a:lstStyle/>
                    <a:p>
                      <a:pPr indent="0" lvl="0" marL="0" rtl="0" algn="l">
                        <a:spcBef>
                          <a:spcPts val="0"/>
                        </a:spcBef>
                        <a:spcAft>
                          <a:spcPts val="0"/>
                        </a:spcAft>
                        <a:buNone/>
                      </a:pPr>
                      <a:r>
                        <a:rPr lang="en" sz="500"/>
                        <a:t>Business Case</a:t>
                      </a:r>
                      <a:endParaRPr sz="500"/>
                    </a:p>
                  </a:txBody>
                  <a:tcPr marT="63500" marB="63500" marR="63500" marL="63500" anchor="ctr"/>
                </a:tc>
                <a:tc>
                  <a:txBody>
                    <a:bodyPr/>
                    <a:lstStyle/>
                    <a:p>
                      <a:pPr indent="0" lvl="0" marL="0" rtl="0" algn="ctr">
                        <a:spcBef>
                          <a:spcPts val="0"/>
                        </a:spcBef>
                        <a:spcAft>
                          <a:spcPts val="0"/>
                        </a:spcAft>
                        <a:buNone/>
                      </a:pPr>
                      <a:r>
                        <a:rPr lang="en" sz="500"/>
                        <a:t>2</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5</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$10</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$100</a:t>
                      </a:r>
                      <a:endParaRPr sz="500"/>
                    </a:p>
                  </a:txBody>
                  <a:tcPr marT="63500" marB="63500" marR="63500" marL="63500" anchor="ctr"/>
                </a:tc>
                <a:tc>
                  <a:txBody>
                    <a:bodyPr/>
                    <a:lstStyle/>
                    <a:p>
                      <a:pPr indent="0" lvl="0" marL="0" rtl="0" algn="ctr">
                        <a:spcBef>
                          <a:spcPts val="0"/>
                        </a:spcBef>
                        <a:spcAft>
                          <a:spcPts val="0"/>
                        </a:spcAft>
                        <a:buNone/>
                      </a:pPr>
                      <a:r>
                        <a:rPr lang="en" sz="500"/>
                        <a:t>$0</a:t>
                      </a:r>
                      <a:endParaRPr sz="500"/>
                    </a:p>
                  </a:txBody>
                  <a:tcPr marT="63500" marB="63500" marR="63500" marL="63500" anchor="ctr"/>
                </a:tc>
                <a:tc>
                  <a:txBody>
                    <a:bodyPr/>
                    <a:lstStyle/>
                    <a:p>
                      <a:pPr indent="0" lvl="0" marL="0" rtl="0" algn="ctr">
                        <a:spcBef>
                          <a:spcPts val="0"/>
                        </a:spcBef>
                        <a:spcAft>
                          <a:spcPts val="0"/>
                        </a:spcAft>
                        <a:buNone/>
                      </a:pPr>
                      <a:r>
                        <a:rPr lang="en" sz="500"/>
                        <a:t>$100</a:t>
                      </a:r>
                      <a:endParaRPr sz="500"/>
                    </a:p>
                  </a:txBody>
                  <a:tcPr marT="63500" marB="63500" marR="63500" marL="63500" anchor="ctr"/>
                </a:tc>
              </a:tr>
              <a:tr h="154975">
                <a:tc>
                  <a:txBody>
                    <a:bodyPr/>
                    <a:lstStyle/>
                    <a:p>
                      <a:pPr indent="0" lvl="0" marL="0" rtl="0" algn="l">
                        <a:spcBef>
                          <a:spcPts val="0"/>
                        </a:spcBef>
                        <a:spcAft>
                          <a:spcPts val="0"/>
                        </a:spcAft>
                        <a:buNone/>
                      </a:pPr>
                      <a:r>
                        <a:rPr lang="en" sz="500"/>
                        <a:t>Stakeholder List</a:t>
                      </a:r>
                      <a:endParaRPr sz="500"/>
                    </a:p>
                  </a:txBody>
                  <a:tcPr marT="63500" marB="63500" marR="63500" marL="63500" anchor="ctr"/>
                </a:tc>
                <a:tc>
                  <a:txBody>
                    <a:bodyPr/>
                    <a:lstStyle/>
                    <a:p>
                      <a:pPr indent="0" lvl="0" marL="0" rtl="0" algn="ctr">
                        <a:spcBef>
                          <a:spcPts val="0"/>
                        </a:spcBef>
                        <a:spcAft>
                          <a:spcPts val="0"/>
                        </a:spcAft>
                        <a:buNone/>
                      </a:pPr>
                      <a:r>
                        <a:rPr lang="en" sz="500"/>
                        <a:t>1</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5</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$10</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$50</a:t>
                      </a:r>
                      <a:endParaRPr sz="500"/>
                    </a:p>
                  </a:txBody>
                  <a:tcPr marT="63500" marB="63500" marR="63500" marL="63500" anchor="ctr"/>
                </a:tc>
                <a:tc>
                  <a:txBody>
                    <a:bodyPr/>
                    <a:lstStyle/>
                    <a:p>
                      <a:pPr indent="0" lvl="0" marL="0" rtl="0" algn="ctr">
                        <a:spcBef>
                          <a:spcPts val="0"/>
                        </a:spcBef>
                        <a:spcAft>
                          <a:spcPts val="0"/>
                        </a:spcAft>
                        <a:buNone/>
                      </a:pPr>
                      <a:r>
                        <a:rPr lang="en" sz="500"/>
                        <a:t>$0</a:t>
                      </a:r>
                      <a:endParaRPr sz="500"/>
                    </a:p>
                  </a:txBody>
                  <a:tcPr marT="63500" marB="63500" marR="63500" marL="63500" anchor="ctr"/>
                </a:tc>
                <a:tc>
                  <a:txBody>
                    <a:bodyPr/>
                    <a:lstStyle/>
                    <a:p>
                      <a:pPr indent="0" lvl="0" marL="0" rtl="0" algn="ctr">
                        <a:spcBef>
                          <a:spcPts val="0"/>
                        </a:spcBef>
                        <a:spcAft>
                          <a:spcPts val="0"/>
                        </a:spcAft>
                        <a:buNone/>
                      </a:pPr>
                      <a:r>
                        <a:rPr lang="en" sz="500"/>
                        <a:t>$50</a:t>
                      </a:r>
                      <a:endParaRPr sz="500"/>
                    </a:p>
                  </a:txBody>
                  <a:tcPr marT="63500" marB="63500" marR="63500" marL="63500" anchor="ctr"/>
                </a:tc>
              </a:tr>
              <a:tr h="154975">
                <a:tc>
                  <a:txBody>
                    <a:bodyPr/>
                    <a:lstStyle/>
                    <a:p>
                      <a:pPr indent="0" lvl="0" marL="0" rtl="0" algn="l">
                        <a:spcBef>
                          <a:spcPts val="0"/>
                        </a:spcBef>
                        <a:spcAft>
                          <a:spcPts val="0"/>
                        </a:spcAft>
                        <a:buNone/>
                      </a:pPr>
                      <a:r>
                        <a:rPr lang="en" sz="500"/>
                        <a:t>Stakeholder Matrix</a:t>
                      </a:r>
                      <a:endParaRPr sz="500"/>
                    </a:p>
                  </a:txBody>
                  <a:tcPr marT="63500" marB="63500" marR="63500" marL="63500" anchor="ctr"/>
                </a:tc>
                <a:tc>
                  <a:txBody>
                    <a:bodyPr/>
                    <a:lstStyle/>
                    <a:p>
                      <a:pPr indent="0" lvl="0" marL="0" rtl="0" algn="ctr">
                        <a:spcBef>
                          <a:spcPts val="0"/>
                        </a:spcBef>
                        <a:spcAft>
                          <a:spcPts val="0"/>
                        </a:spcAft>
                        <a:buNone/>
                      </a:pPr>
                      <a:r>
                        <a:rPr lang="en" sz="500"/>
                        <a:t>0.5</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1</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$10</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$5</a:t>
                      </a:r>
                      <a:endParaRPr sz="500"/>
                    </a:p>
                  </a:txBody>
                  <a:tcPr marT="63500" marB="63500" marR="63500" marL="63500" anchor="ctr"/>
                </a:tc>
                <a:tc>
                  <a:txBody>
                    <a:bodyPr/>
                    <a:lstStyle/>
                    <a:p>
                      <a:pPr indent="0" lvl="0" marL="0" rtl="0" algn="ctr">
                        <a:spcBef>
                          <a:spcPts val="0"/>
                        </a:spcBef>
                        <a:spcAft>
                          <a:spcPts val="0"/>
                        </a:spcAft>
                        <a:buNone/>
                      </a:pPr>
                      <a:r>
                        <a:rPr lang="en" sz="500"/>
                        <a:t>$0</a:t>
                      </a:r>
                      <a:endParaRPr sz="500"/>
                    </a:p>
                  </a:txBody>
                  <a:tcPr marT="63500" marB="63500" marR="63500" marL="63500" anchor="ctr"/>
                </a:tc>
                <a:tc>
                  <a:txBody>
                    <a:bodyPr/>
                    <a:lstStyle/>
                    <a:p>
                      <a:pPr indent="0" lvl="0" marL="0" rtl="0" algn="ctr">
                        <a:spcBef>
                          <a:spcPts val="0"/>
                        </a:spcBef>
                        <a:spcAft>
                          <a:spcPts val="0"/>
                        </a:spcAft>
                        <a:buNone/>
                      </a:pPr>
                      <a:r>
                        <a:rPr lang="en" sz="500"/>
                        <a:t>$5</a:t>
                      </a:r>
                      <a:endParaRPr sz="500"/>
                    </a:p>
                  </a:txBody>
                  <a:tcPr marT="63500" marB="63500" marR="63500" marL="63500" anchor="ctr"/>
                </a:tc>
              </a:tr>
              <a:tr h="154975">
                <a:tc>
                  <a:txBody>
                    <a:bodyPr/>
                    <a:lstStyle/>
                    <a:p>
                      <a:pPr indent="0" lvl="0" marL="0" rtl="0" algn="l">
                        <a:spcBef>
                          <a:spcPts val="0"/>
                        </a:spcBef>
                        <a:spcAft>
                          <a:spcPts val="0"/>
                        </a:spcAft>
                        <a:buNone/>
                      </a:pPr>
                      <a:r>
                        <a:rPr lang="en" sz="500"/>
                        <a:t>Requirements List</a:t>
                      </a:r>
                      <a:endParaRPr sz="500"/>
                    </a:p>
                  </a:txBody>
                  <a:tcPr marT="63500" marB="63500" marR="63500" marL="63500" anchor="ctr"/>
                </a:tc>
                <a:tc>
                  <a:txBody>
                    <a:bodyPr/>
                    <a:lstStyle/>
                    <a:p>
                      <a:pPr indent="0" lvl="0" marL="0" rtl="0" algn="ctr">
                        <a:spcBef>
                          <a:spcPts val="0"/>
                        </a:spcBef>
                        <a:spcAft>
                          <a:spcPts val="0"/>
                        </a:spcAft>
                        <a:buNone/>
                      </a:pPr>
                      <a:r>
                        <a:rPr lang="en" sz="500"/>
                        <a:t>3</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5</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$10</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$150</a:t>
                      </a:r>
                      <a:endParaRPr sz="500"/>
                    </a:p>
                  </a:txBody>
                  <a:tcPr marT="63500" marB="63500" marR="63500" marL="63500" anchor="ctr"/>
                </a:tc>
                <a:tc>
                  <a:txBody>
                    <a:bodyPr/>
                    <a:lstStyle/>
                    <a:p>
                      <a:pPr indent="0" lvl="0" marL="0" rtl="0" algn="ctr">
                        <a:spcBef>
                          <a:spcPts val="0"/>
                        </a:spcBef>
                        <a:spcAft>
                          <a:spcPts val="0"/>
                        </a:spcAft>
                        <a:buNone/>
                      </a:pPr>
                      <a:r>
                        <a:rPr lang="en" sz="500"/>
                        <a:t>$0</a:t>
                      </a:r>
                      <a:endParaRPr sz="500"/>
                    </a:p>
                  </a:txBody>
                  <a:tcPr marT="63500" marB="63500" marR="63500" marL="63500" anchor="ctr"/>
                </a:tc>
                <a:tc>
                  <a:txBody>
                    <a:bodyPr/>
                    <a:lstStyle/>
                    <a:p>
                      <a:pPr indent="0" lvl="0" marL="0" rtl="0" algn="ctr">
                        <a:spcBef>
                          <a:spcPts val="0"/>
                        </a:spcBef>
                        <a:spcAft>
                          <a:spcPts val="0"/>
                        </a:spcAft>
                        <a:buNone/>
                      </a:pPr>
                      <a:r>
                        <a:rPr lang="en" sz="500"/>
                        <a:t>$150</a:t>
                      </a:r>
                      <a:endParaRPr sz="500"/>
                    </a:p>
                  </a:txBody>
                  <a:tcPr marT="63500" marB="63500" marR="63500" marL="63500" anchor="ctr"/>
                </a:tc>
              </a:tr>
              <a:tr h="154975">
                <a:tc>
                  <a:txBody>
                    <a:bodyPr/>
                    <a:lstStyle/>
                    <a:p>
                      <a:pPr indent="0" lvl="0" marL="0" rtl="0" algn="l">
                        <a:spcBef>
                          <a:spcPts val="0"/>
                        </a:spcBef>
                        <a:spcAft>
                          <a:spcPts val="0"/>
                        </a:spcAft>
                        <a:buNone/>
                      </a:pPr>
                      <a:r>
                        <a:rPr lang="en" sz="500"/>
                        <a:t>Requirements Matrix</a:t>
                      </a:r>
                      <a:endParaRPr sz="500"/>
                    </a:p>
                  </a:txBody>
                  <a:tcPr marT="63500" marB="63500" marR="63500" marL="63500" anchor="ctr"/>
                </a:tc>
                <a:tc>
                  <a:txBody>
                    <a:bodyPr/>
                    <a:lstStyle/>
                    <a:p>
                      <a:pPr indent="0" lvl="0" marL="0" rtl="0" algn="ctr">
                        <a:spcBef>
                          <a:spcPts val="0"/>
                        </a:spcBef>
                        <a:spcAft>
                          <a:spcPts val="0"/>
                        </a:spcAft>
                        <a:buNone/>
                      </a:pPr>
                      <a:r>
                        <a:rPr lang="en" sz="500"/>
                        <a:t>1.5</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1</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$10</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$15</a:t>
                      </a:r>
                      <a:endParaRPr sz="500"/>
                    </a:p>
                  </a:txBody>
                  <a:tcPr marT="63500" marB="63500" marR="63500" marL="63500" anchor="ctr"/>
                </a:tc>
                <a:tc>
                  <a:txBody>
                    <a:bodyPr/>
                    <a:lstStyle/>
                    <a:p>
                      <a:pPr indent="0" lvl="0" marL="0" rtl="0" algn="ctr">
                        <a:spcBef>
                          <a:spcPts val="0"/>
                        </a:spcBef>
                        <a:spcAft>
                          <a:spcPts val="0"/>
                        </a:spcAft>
                        <a:buNone/>
                      </a:pPr>
                      <a:r>
                        <a:rPr lang="en" sz="500"/>
                        <a:t>$0</a:t>
                      </a:r>
                      <a:endParaRPr sz="500"/>
                    </a:p>
                  </a:txBody>
                  <a:tcPr marT="63500" marB="63500" marR="63500" marL="63500" anchor="ctr"/>
                </a:tc>
                <a:tc>
                  <a:txBody>
                    <a:bodyPr/>
                    <a:lstStyle/>
                    <a:p>
                      <a:pPr indent="0" lvl="0" marL="0" rtl="0" algn="ctr">
                        <a:spcBef>
                          <a:spcPts val="0"/>
                        </a:spcBef>
                        <a:spcAft>
                          <a:spcPts val="0"/>
                        </a:spcAft>
                        <a:buNone/>
                      </a:pPr>
                      <a:r>
                        <a:rPr lang="en" sz="500"/>
                        <a:t>$15</a:t>
                      </a:r>
                      <a:endParaRPr sz="500"/>
                    </a:p>
                  </a:txBody>
                  <a:tcPr marT="63500" marB="63500" marR="63500" marL="63500" anchor="ctr"/>
                </a:tc>
              </a:tr>
              <a:tr h="154975">
                <a:tc>
                  <a:txBody>
                    <a:bodyPr/>
                    <a:lstStyle/>
                    <a:p>
                      <a:pPr indent="0" lvl="0" marL="0" rtl="0" algn="l">
                        <a:spcBef>
                          <a:spcPts val="0"/>
                        </a:spcBef>
                        <a:spcAft>
                          <a:spcPts val="0"/>
                        </a:spcAft>
                        <a:buNone/>
                      </a:pPr>
                      <a:r>
                        <a:rPr lang="en" sz="500"/>
                        <a:t>Scope Statement</a:t>
                      </a:r>
                      <a:endParaRPr sz="500"/>
                    </a:p>
                  </a:txBody>
                  <a:tcPr marT="63500" marB="63500" marR="63500" marL="63500" anchor="ctr"/>
                </a:tc>
                <a:tc>
                  <a:txBody>
                    <a:bodyPr/>
                    <a:lstStyle/>
                    <a:p>
                      <a:pPr indent="0" lvl="0" marL="0" rtl="0" algn="ctr">
                        <a:spcBef>
                          <a:spcPts val="0"/>
                        </a:spcBef>
                        <a:spcAft>
                          <a:spcPts val="0"/>
                        </a:spcAft>
                        <a:buNone/>
                      </a:pPr>
                      <a:r>
                        <a:rPr lang="en" sz="500"/>
                        <a:t>6</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5</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$10</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$300</a:t>
                      </a:r>
                      <a:endParaRPr sz="500"/>
                    </a:p>
                  </a:txBody>
                  <a:tcPr marT="63500" marB="63500" marR="63500" marL="63500" anchor="ctr"/>
                </a:tc>
                <a:tc>
                  <a:txBody>
                    <a:bodyPr/>
                    <a:lstStyle/>
                    <a:p>
                      <a:pPr indent="0" lvl="0" marL="0" rtl="0" algn="ctr">
                        <a:spcBef>
                          <a:spcPts val="0"/>
                        </a:spcBef>
                        <a:spcAft>
                          <a:spcPts val="0"/>
                        </a:spcAft>
                        <a:buNone/>
                      </a:pPr>
                      <a:r>
                        <a:rPr lang="en" sz="500"/>
                        <a:t>$0</a:t>
                      </a:r>
                      <a:endParaRPr sz="500"/>
                    </a:p>
                  </a:txBody>
                  <a:tcPr marT="63500" marB="63500" marR="63500" marL="63500" anchor="ctr"/>
                </a:tc>
                <a:tc>
                  <a:txBody>
                    <a:bodyPr/>
                    <a:lstStyle/>
                    <a:p>
                      <a:pPr indent="0" lvl="0" marL="0" rtl="0" algn="ctr">
                        <a:spcBef>
                          <a:spcPts val="0"/>
                        </a:spcBef>
                        <a:spcAft>
                          <a:spcPts val="0"/>
                        </a:spcAft>
                        <a:buNone/>
                      </a:pPr>
                      <a:r>
                        <a:rPr lang="en" sz="500"/>
                        <a:t>$300</a:t>
                      </a:r>
                      <a:endParaRPr sz="500"/>
                    </a:p>
                  </a:txBody>
                  <a:tcPr marT="63500" marB="63500" marR="63500" marL="63500" anchor="ctr"/>
                </a:tc>
              </a:tr>
              <a:tr h="154975">
                <a:tc>
                  <a:txBody>
                    <a:bodyPr/>
                    <a:lstStyle/>
                    <a:p>
                      <a:pPr indent="0" lvl="0" marL="0" rtl="0" algn="l">
                        <a:spcBef>
                          <a:spcPts val="0"/>
                        </a:spcBef>
                        <a:spcAft>
                          <a:spcPts val="0"/>
                        </a:spcAft>
                        <a:buNone/>
                      </a:pPr>
                      <a:r>
                        <a:rPr lang="en" sz="500"/>
                        <a:t>Work Breakdown Structure (WBS)</a:t>
                      </a:r>
                      <a:endParaRPr sz="500"/>
                    </a:p>
                  </a:txBody>
                  <a:tcPr marT="63500" marB="63500" marR="63500" marL="63500" anchor="ctr"/>
                </a:tc>
                <a:tc>
                  <a:txBody>
                    <a:bodyPr/>
                    <a:lstStyle/>
                    <a:p>
                      <a:pPr indent="0" lvl="0" marL="0" rtl="0" algn="ctr">
                        <a:spcBef>
                          <a:spcPts val="0"/>
                        </a:spcBef>
                        <a:spcAft>
                          <a:spcPts val="0"/>
                        </a:spcAft>
                        <a:buNone/>
                      </a:pPr>
                      <a:r>
                        <a:rPr lang="en" sz="500"/>
                        <a:t>2</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1</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$10</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$20</a:t>
                      </a:r>
                      <a:endParaRPr sz="500"/>
                    </a:p>
                  </a:txBody>
                  <a:tcPr marT="63500" marB="63500" marR="63500" marL="63500" anchor="ctr"/>
                </a:tc>
                <a:tc>
                  <a:txBody>
                    <a:bodyPr/>
                    <a:lstStyle/>
                    <a:p>
                      <a:pPr indent="0" lvl="0" marL="0" rtl="0" algn="ctr">
                        <a:spcBef>
                          <a:spcPts val="0"/>
                        </a:spcBef>
                        <a:spcAft>
                          <a:spcPts val="0"/>
                        </a:spcAft>
                        <a:buNone/>
                      </a:pPr>
                      <a:r>
                        <a:rPr lang="en" sz="500"/>
                        <a:t>$0</a:t>
                      </a:r>
                      <a:endParaRPr sz="500"/>
                    </a:p>
                  </a:txBody>
                  <a:tcPr marT="63500" marB="63500" marR="63500" marL="63500" anchor="ctr"/>
                </a:tc>
                <a:tc>
                  <a:txBody>
                    <a:bodyPr/>
                    <a:lstStyle/>
                    <a:p>
                      <a:pPr indent="0" lvl="0" marL="0" rtl="0" algn="ctr">
                        <a:spcBef>
                          <a:spcPts val="0"/>
                        </a:spcBef>
                        <a:spcAft>
                          <a:spcPts val="0"/>
                        </a:spcAft>
                        <a:buNone/>
                      </a:pPr>
                      <a:r>
                        <a:rPr lang="en" sz="500"/>
                        <a:t>$20</a:t>
                      </a:r>
                      <a:endParaRPr sz="500"/>
                    </a:p>
                  </a:txBody>
                  <a:tcPr marT="63500" marB="63500" marR="63500" marL="63500" anchor="ctr"/>
                </a:tc>
              </a:tr>
              <a:tr h="154975">
                <a:tc>
                  <a:txBody>
                    <a:bodyPr/>
                    <a:lstStyle/>
                    <a:p>
                      <a:pPr indent="0" lvl="0" marL="0" rtl="0" algn="l">
                        <a:spcBef>
                          <a:spcPts val="0"/>
                        </a:spcBef>
                        <a:spcAft>
                          <a:spcPts val="0"/>
                        </a:spcAft>
                        <a:buNone/>
                      </a:pPr>
                      <a:r>
                        <a:rPr lang="en" sz="500"/>
                        <a:t>Schedule</a:t>
                      </a:r>
                      <a:endParaRPr sz="500"/>
                    </a:p>
                  </a:txBody>
                  <a:tcPr marT="63500" marB="63500" marR="63500" marL="63500" anchor="ctr"/>
                </a:tc>
                <a:tc>
                  <a:txBody>
                    <a:bodyPr/>
                    <a:lstStyle/>
                    <a:p>
                      <a:pPr indent="0" lvl="0" marL="0" rtl="0" algn="ctr">
                        <a:spcBef>
                          <a:spcPts val="0"/>
                        </a:spcBef>
                        <a:spcAft>
                          <a:spcPts val="0"/>
                        </a:spcAft>
                        <a:buNone/>
                      </a:pPr>
                      <a:r>
                        <a:rPr lang="en" sz="500"/>
                        <a:t>3</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5</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$10</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$150</a:t>
                      </a:r>
                      <a:endParaRPr sz="500"/>
                    </a:p>
                  </a:txBody>
                  <a:tcPr marT="63500" marB="63500" marR="63500" marL="63500" anchor="ctr"/>
                </a:tc>
                <a:tc>
                  <a:txBody>
                    <a:bodyPr/>
                    <a:lstStyle/>
                    <a:p>
                      <a:pPr indent="0" lvl="0" marL="0" rtl="0" algn="ctr">
                        <a:spcBef>
                          <a:spcPts val="0"/>
                        </a:spcBef>
                        <a:spcAft>
                          <a:spcPts val="0"/>
                        </a:spcAft>
                        <a:buNone/>
                      </a:pPr>
                      <a:r>
                        <a:rPr lang="en" sz="500"/>
                        <a:t>$0</a:t>
                      </a:r>
                      <a:endParaRPr sz="500"/>
                    </a:p>
                  </a:txBody>
                  <a:tcPr marT="63500" marB="63500" marR="63500" marL="63500" anchor="ctr"/>
                </a:tc>
                <a:tc>
                  <a:txBody>
                    <a:bodyPr/>
                    <a:lstStyle/>
                    <a:p>
                      <a:pPr indent="0" lvl="0" marL="0" rtl="0" algn="ctr">
                        <a:spcBef>
                          <a:spcPts val="0"/>
                        </a:spcBef>
                        <a:spcAft>
                          <a:spcPts val="0"/>
                        </a:spcAft>
                        <a:buNone/>
                      </a:pPr>
                      <a:r>
                        <a:rPr lang="en" sz="500"/>
                        <a:t>$150</a:t>
                      </a:r>
                      <a:endParaRPr sz="500"/>
                    </a:p>
                  </a:txBody>
                  <a:tcPr marT="63500" marB="63500" marR="63500" marL="63500" anchor="ctr"/>
                </a:tc>
              </a:tr>
              <a:tr h="154975">
                <a:tc>
                  <a:txBody>
                    <a:bodyPr/>
                    <a:lstStyle/>
                    <a:p>
                      <a:pPr indent="0" lvl="0" marL="0" rtl="0" algn="l">
                        <a:spcBef>
                          <a:spcPts val="0"/>
                        </a:spcBef>
                        <a:spcAft>
                          <a:spcPts val="0"/>
                        </a:spcAft>
                        <a:buNone/>
                      </a:pPr>
                      <a:r>
                        <a:rPr lang="en" sz="500"/>
                        <a:t>Cost Estimate</a:t>
                      </a:r>
                      <a:endParaRPr sz="500"/>
                    </a:p>
                  </a:txBody>
                  <a:tcPr marT="63500" marB="63500" marR="63500" marL="63500" anchor="ctr"/>
                </a:tc>
                <a:tc>
                  <a:txBody>
                    <a:bodyPr/>
                    <a:lstStyle/>
                    <a:p>
                      <a:pPr indent="0" lvl="0" marL="0" rtl="0" algn="ctr">
                        <a:spcBef>
                          <a:spcPts val="0"/>
                        </a:spcBef>
                        <a:spcAft>
                          <a:spcPts val="0"/>
                        </a:spcAft>
                        <a:buNone/>
                      </a:pPr>
                      <a:r>
                        <a:rPr lang="en" sz="500"/>
                        <a:t>2</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1</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$10</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$20</a:t>
                      </a:r>
                      <a:endParaRPr sz="500"/>
                    </a:p>
                  </a:txBody>
                  <a:tcPr marT="63500" marB="63500" marR="63500" marL="63500" anchor="ctr"/>
                </a:tc>
                <a:tc>
                  <a:txBody>
                    <a:bodyPr/>
                    <a:lstStyle/>
                    <a:p>
                      <a:pPr indent="0" lvl="0" marL="0" rtl="0" algn="ctr">
                        <a:spcBef>
                          <a:spcPts val="0"/>
                        </a:spcBef>
                        <a:spcAft>
                          <a:spcPts val="0"/>
                        </a:spcAft>
                        <a:buNone/>
                      </a:pPr>
                      <a:r>
                        <a:rPr lang="en" sz="500"/>
                        <a:t>$0</a:t>
                      </a:r>
                      <a:endParaRPr sz="500"/>
                    </a:p>
                  </a:txBody>
                  <a:tcPr marT="63500" marB="63500" marR="63500" marL="63500" anchor="ctr"/>
                </a:tc>
                <a:tc>
                  <a:txBody>
                    <a:bodyPr/>
                    <a:lstStyle/>
                    <a:p>
                      <a:pPr indent="0" lvl="0" marL="0" rtl="0" algn="ctr">
                        <a:spcBef>
                          <a:spcPts val="0"/>
                        </a:spcBef>
                        <a:spcAft>
                          <a:spcPts val="0"/>
                        </a:spcAft>
                        <a:buNone/>
                      </a:pPr>
                      <a:r>
                        <a:rPr lang="en" sz="500"/>
                        <a:t>$20</a:t>
                      </a:r>
                      <a:endParaRPr sz="500"/>
                    </a:p>
                  </a:txBody>
                  <a:tcPr marT="63500" marB="63500" marR="63500" marL="63500" anchor="ctr"/>
                </a:tc>
              </a:tr>
              <a:tr h="154975">
                <a:tc>
                  <a:txBody>
                    <a:bodyPr/>
                    <a:lstStyle/>
                    <a:p>
                      <a:pPr indent="0" lvl="0" marL="0" rtl="0" algn="l">
                        <a:spcBef>
                          <a:spcPts val="0"/>
                        </a:spcBef>
                        <a:spcAft>
                          <a:spcPts val="0"/>
                        </a:spcAft>
                        <a:buNone/>
                      </a:pPr>
                      <a:r>
                        <a:rPr lang="en" sz="500"/>
                        <a:t>Communications Plan</a:t>
                      </a:r>
                      <a:endParaRPr sz="500"/>
                    </a:p>
                  </a:txBody>
                  <a:tcPr marT="63500" marB="63500" marR="63500" marL="63500" anchor="ctr"/>
                </a:tc>
                <a:tc>
                  <a:txBody>
                    <a:bodyPr/>
                    <a:lstStyle/>
                    <a:p>
                      <a:pPr indent="0" lvl="0" marL="0" rtl="0" algn="ctr">
                        <a:spcBef>
                          <a:spcPts val="0"/>
                        </a:spcBef>
                        <a:spcAft>
                          <a:spcPts val="0"/>
                        </a:spcAft>
                        <a:buNone/>
                      </a:pPr>
                      <a:r>
                        <a:rPr lang="en" sz="500"/>
                        <a:t>0.5</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1</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$10</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$5</a:t>
                      </a:r>
                      <a:endParaRPr sz="500"/>
                    </a:p>
                  </a:txBody>
                  <a:tcPr marT="63500" marB="63500" marR="63500" marL="63500" anchor="ctr"/>
                </a:tc>
                <a:tc>
                  <a:txBody>
                    <a:bodyPr/>
                    <a:lstStyle/>
                    <a:p>
                      <a:pPr indent="0" lvl="0" marL="0" rtl="0" algn="ctr">
                        <a:spcBef>
                          <a:spcPts val="0"/>
                        </a:spcBef>
                        <a:spcAft>
                          <a:spcPts val="0"/>
                        </a:spcAft>
                        <a:buNone/>
                      </a:pPr>
                      <a:r>
                        <a:rPr lang="en" sz="500"/>
                        <a:t>$0</a:t>
                      </a:r>
                      <a:endParaRPr sz="500"/>
                    </a:p>
                  </a:txBody>
                  <a:tcPr marT="63500" marB="63500" marR="63500" marL="63500" anchor="ctr"/>
                </a:tc>
                <a:tc>
                  <a:txBody>
                    <a:bodyPr/>
                    <a:lstStyle/>
                    <a:p>
                      <a:pPr indent="0" lvl="0" marL="0" rtl="0" algn="ctr">
                        <a:spcBef>
                          <a:spcPts val="0"/>
                        </a:spcBef>
                        <a:spcAft>
                          <a:spcPts val="0"/>
                        </a:spcAft>
                        <a:buNone/>
                      </a:pPr>
                      <a:r>
                        <a:rPr lang="en" sz="500"/>
                        <a:t>$5</a:t>
                      </a:r>
                      <a:endParaRPr sz="500"/>
                    </a:p>
                  </a:txBody>
                  <a:tcPr marT="63500" marB="63500" marR="63500" marL="63500" anchor="ctr"/>
                </a:tc>
              </a:tr>
              <a:tr h="154975">
                <a:tc>
                  <a:txBody>
                    <a:bodyPr/>
                    <a:lstStyle/>
                    <a:p>
                      <a:pPr indent="0" lvl="0" marL="0" rtl="0" algn="l">
                        <a:spcBef>
                          <a:spcPts val="0"/>
                        </a:spcBef>
                        <a:spcAft>
                          <a:spcPts val="0"/>
                        </a:spcAft>
                        <a:buNone/>
                      </a:pPr>
                      <a:r>
                        <a:rPr lang="en" sz="500"/>
                        <a:t>Risk Probability / Impact Matrix</a:t>
                      </a:r>
                      <a:endParaRPr sz="500"/>
                    </a:p>
                  </a:txBody>
                  <a:tcPr marT="63500" marB="63500" marR="63500" marL="63500" anchor="ctr"/>
                </a:tc>
                <a:tc>
                  <a:txBody>
                    <a:bodyPr/>
                    <a:lstStyle/>
                    <a:p>
                      <a:pPr indent="0" lvl="0" marL="0" rtl="0" algn="ctr">
                        <a:spcBef>
                          <a:spcPts val="0"/>
                        </a:spcBef>
                        <a:spcAft>
                          <a:spcPts val="0"/>
                        </a:spcAft>
                        <a:buNone/>
                      </a:pPr>
                      <a:r>
                        <a:rPr lang="en" sz="500"/>
                        <a:t>3</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5</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$10</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$150</a:t>
                      </a:r>
                      <a:endParaRPr sz="500"/>
                    </a:p>
                  </a:txBody>
                  <a:tcPr marT="63500" marB="63500" marR="63500" marL="63500" anchor="ctr"/>
                </a:tc>
                <a:tc>
                  <a:txBody>
                    <a:bodyPr/>
                    <a:lstStyle/>
                    <a:p>
                      <a:pPr indent="0" lvl="0" marL="0" rtl="0" algn="ctr">
                        <a:spcBef>
                          <a:spcPts val="0"/>
                        </a:spcBef>
                        <a:spcAft>
                          <a:spcPts val="0"/>
                        </a:spcAft>
                        <a:buNone/>
                      </a:pPr>
                      <a:r>
                        <a:rPr lang="en" sz="500"/>
                        <a:t>$0</a:t>
                      </a:r>
                      <a:endParaRPr sz="500"/>
                    </a:p>
                  </a:txBody>
                  <a:tcPr marT="63500" marB="63500" marR="63500" marL="63500" anchor="ctr"/>
                </a:tc>
                <a:tc>
                  <a:txBody>
                    <a:bodyPr/>
                    <a:lstStyle/>
                    <a:p>
                      <a:pPr indent="0" lvl="0" marL="0" rtl="0" algn="ctr">
                        <a:spcBef>
                          <a:spcPts val="0"/>
                        </a:spcBef>
                        <a:spcAft>
                          <a:spcPts val="0"/>
                        </a:spcAft>
                        <a:buNone/>
                      </a:pPr>
                      <a:r>
                        <a:rPr lang="en" sz="500"/>
                        <a:t>$150</a:t>
                      </a:r>
                      <a:endParaRPr sz="500"/>
                    </a:p>
                  </a:txBody>
                  <a:tcPr marT="63500" marB="63500" marR="63500" marL="63500" anchor="ctr"/>
                </a:tc>
              </a:tr>
              <a:tr h="154975">
                <a:tc>
                  <a:txBody>
                    <a:bodyPr/>
                    <a:lstStyle/>
                    <a:p>
                      <a:pPr indent="0" lvl="0" marL="0" rtl="0" algn="l">
                        <a:spcBef>
                          <a:spcPts val="0"/>
                        </a:spcBef>
                        <a:spcAft>
                          <a:spcPts val="0"/>
                        </a:spcAft>
                        <a:buNone/>
                      </a:pPr>
                      <a:r>
                        <a:rPr lang="en" sz="500"/>
                        <a:t>Issue Log</a:t>
                      </a:r>
                      <a:endParaRPr sz="500"/>
                    </a:p>
                  </a:txBody>
                  <a:tcPr marT="63500" marB="63500" marR="63500" marL="63500" anchor="ctr"/>
                </a:tc>
                <a:tc>
                  <a:txBody>
                    <a:bodyPr/>
                    <a:lstStyle/>
                    <a:p>
                      <a:pPr indent="0" lvl="0" marL="0" rtl="0" algn="ctr">
                        <a:spcBef>
                          <a:spcPts val="0"/>
                        </a:spcBef>
                        <a:spcAft>
                          <a:spcPts val="0"/>
                        </a:spcAft>
                        <a:buNone/>
                      </a:pPr>
                      <a:r>
                        <a:rPr lang="en" sz="500"/>
                        <a:t>0.5</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5</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$10</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$25</a:t>
                      </a:r>
                      <a:endParaRPr sz="500"/>
                    </a:p>
                  </a:txBody>
                  <a:tcPr marT="63500" marB="63500" marR="63500" marL="63500" anchor="ctr"/>
                </a:tc>
                <a:tc>
                  <a:txBody>
                    <a:bodyPr/>
                    <a:lstStyle/>
                    <a:p>
                      <a:pPr indent="0" lvl="0" marL="0" rtl="0" algn="ctr">
                        <a:spcBef>
                          <a:spcPts val="0"/>
                        </a:spcBef>
                        <a:spcAft>
                          <a:spcPts val="0"/>
                        </a:spcAft>
                        <a:buNone/>
                      </a:pPr>
                      <a:r>
                        <a:rPr lang="en" sz="500"/>
                        <a:t>$0</a:t>
                      </a:r>
                      <a:endParaRPr sz="500"/>
                    </a:p>
                  </a:txBody>
                  <a:tcPr marT="63500" marB="63500" marR="63500" marL="63500" anchor="ctr"/>
                </a:tc>
                <a:tc>
                  <a:txBody>
                    <a:bodyPr/>
                    <a:lstStyle/>
                    <a:p>
                      <a:pPr indent="0" lvl="0" marL="0" rtl="0" algn="ctr">
                        <a:spcBef>
                          <a:spcPts val="0"/>
                        </a:spcBef>
                        <a:spcAft>
                          <a:spcPts val="0"/>
                        </a:spcAft>
                        <a:buNone/>
                      </a:pPr>
                      <a:r>
                        <a:rPr lang="en" sz="500"/>
                        <a:t>$25</a:t>
                      </a:r>
                      <a:endParaRPr sz="500"/>
                    </a:p>
                  </a:txBody>
                  <a:tcPr marT="63500" marB="63500" marR="63500" marL="63500" anchor="ctr"/>
                </a:tc>
              </a:tr>
              <a:tr h="154975">
                <a:tc>
                  <a:txBody>
                    <a:bodyPr/>
                    <a:lstStyle/>
                    <a:p>
                      <a:pPr indent="0" lvl="0" marL="0" rtl="0" algn="l">
                        <a:spcBef>
                          <a:spcPts val="0"/>
                        </a:spcBef>
                        <a:spcAft>
                          <a:spcPts val="0"/>
                        </a:spcAft>
                        <a:buNone/>
                      </a:pPr>
                      <a:r>
                        <a:rPr lang="en" sz="500"/>
                        <a:t>Change Requests</a:t>
                      </a:r>
                      <a:endParaRPr sz="500"/>
                    </a:p>
                  </a:txBody>
                  <a:tcPr marT="63500" marB="63500" marR="63500" marL="63500" anchor="ctr"/>
                </a:tc>
                <a:tc>
                  <a:txBody>
                    <a:bodyPr/>
                    <a:lstStyle/>
                    <a:p>
                      <a:pPr indent="0" lvl="0" marL="0" rtl="0" algn="ctr">
                        <a:spcBef>
                          <a:spcPts val="0"/>
                        </a:spcBef>
                        <a:spcAft>
                          <a:spcPts val="0"/>
                        </a:spcAft>
                        <a:buNone/>
                      </a:pPr>
                      <a:r>
                        <a:rPr lang="en" sz="500"/>
                        <a:t>0.5</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5</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$10</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$25</a:t>
                      </a:r>
                      <a:endParaRPr sz="500"/>
                    </a:p>
                  </a:txBody>
                  <a:tcPr marT="63500" marB="63500" marR="63500" marL="63500" anchor="ctr"/>
                </a:tc>
                <a:tc>
                  <a:txBody>
                    <a:bodyPr/>
                    <a:lstStyle/>
                    <a:p>
                      <a:pPr indent="0" lvl="0" marL="0" rtl="0" algn="ctr">
                        <a:spcBef>
                          <a:spcPts val="0"/>
                        </a:spcBef>
                        <a:spcAft>
                          <a:spcPts val="0"/>
                        </a:spcAft>
                        <a:buNone/>
                      </a:pPr>
                      <a:r>
                        <a:rPr lang="en" sz="500"/>
                        <a:t>$0</a:t>
                      </a:r>
                      <a:endParaRPr sz="500"/>
                    </a:p>
                  </a:txBody>
                  <a:tcPr marT="63500" marB="63500" marR="63500" marL="63500" anchor="ctr"/>
                </a:tc>
                <a:tc>
                  <a:txBody>
                    <a:bodyPr/>
                    <a:lstStyle/>
                    <a:p>
                      <a:pPr indent="0" lvl="0" marL="0" rtl="0" algn="ctr">
                        <a:spcBef>
                          <a:spcPts val="0"/>
                        </a:spcBef>
                        <a:spcAft>
                          <a:spcPts val="0"/>
                        </a:spcAft>
                        <a:buNone/>
                      </a:pPr>
                      <a:r>
                        <a:rPr lang="en" sz="500"/>
                        <a:t>$25</a:t>
                      </a:r>
                      <a:endParaRPr sz="500"/>
                    </a:p>
                  </a:txBody>
                  <a:tcPr marT="63500" marB="63500" marR="63500" marL="63500" anchor="ctr"/>
                </a:tc>
              </a:tr>
              <a:tr h="154975">
                <a:tc>
                  <a:txBody>
                    <a:bodyPr/>
                    <a:lstStyle/>
                    <a:p>
                      <a:pPr indent="0" lvl="0" marL="0" rtl="0" algn="l">
                        <a:spcBef>
                          <a:spcPts val="0"/>
                        </a:spcBef>
                        <a:spcAft>
                          <a:spcPts val="0"/>
                        </a:spcAft>
                        <a:buNone/>
                      </a:pPr>
                      <a:r>
                        <a:rPr lang="en" sz="500"/>
                        <a:t>Lessons Learned</a:t>
                      </a:r>
                      <a:endParaRPr sz="500"/>
                    </a:p>
                  </a:txBody>
                  <a:tcPr marT="63500" marB="63500" marR="63500" marL="63500" anchor="ctr"/>
                </a:tc>
                <a:tc>
                  <a:txBody>
                    <a:bodyPr/>
                    <a:lstStyle/>
                    <a:p>
                      <a:pPr indent="0" lvl="0" marL="0" rtl="0" algn="ctr">
                        <a:spcBef>
                          <a:spcPts val="0"/>
                        </a:spcBef>
                        <a:spcAft>
                          <a:spcPts val="0"/>
                        </a:spcAft>
                        <a:buNone/>
                      </a:pPr>
                      <a:r>
                        <a:rPr lang="en" sz="500"/>
                        <a:t>1</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5</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$10</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$50</a:t>
                      </a:r>
                      <a:endParaRPr sz="500"/>
                    </a:p>
                  </a:txBody>
                  <a:tcPr marT="63500" marB="63500" marR="63500" marL="63500" anchor="ctr"/>
                </a:tc>
                <a:tc>
                  <a:txBody>
                    <a:bodyPr/>
                    <a:lstStyle/>
                    <a:p>
                      <a:pPr indent="0" lvl="0" marL="0" rtl="0" algn="ctr">
                        <a:spcBef>
                          <a:spcPts val="0"/>
                        </a:spcBef>
                        <a:spcAft>
                          <a:spcPts val="0"/>
                        </a:spcAft>
                        <a:buNone/>
                      </a:pPr>
                      <a:r>
                        <a:rPr lang="en" sz="500"/>
                        <a:t>$0</a:t>
                      </a:r>
                      <a:endParaRPr sz="500"/>
                    </a:p>
                  </a:txBody>
                  <a:tcPr marT="63500" marB="63500" marR="63500" marL="63500" anchor="ctr"/>
                </a:tc>
                <a:tc>
                  <a:txBody>
                    <a:bodyPr/>
                    <a:lstStyle/>
                    <a:p>
                      <a:pPr indent="0" lvl="0" marL="0" rtl="0" algn="ctr">
                        <a:spcBef>
                          <a:spcPts val="0"/>
                        </a:spcBef>
                        <a:spcAft>
                          <a:spcPts val="0"/>
                        </a:spcAft>
                        <a:buNone/>
                      </a:pPr>
                      <a:r>
                        <a:rPr lang="en" sz="500"/>
                        <a:t>$50</a:t>
                      </a:r>
                      <a:endParaRPr sz="500"/>
                    </a:p>
                  </a:txBody>
                  <a:tcPr marT="63500" marB="63500" marR="63500" marL="63500" anchor="ctr"/>
                </a:tc>
              </a:tr>
            </a:tbl>
          </a:graphicData>
        </a:graphic>
      </p:graphicFrame>
      <p:graphicFrame>
        <p:nvGraphicFramePr>
          <p:cNvPr id="845" name="Google Shape;845;p42"/>
          <p:cNvGraphicFramePr/>
          <p:nvPr/>
        </p:nvGraphicFramePr>
        <p:xfrm>
          <a:off x="5051825" y="565500"/>
          <a:ext cx="3000000" cy="3000000"/>
        </p:xfrm>
        <a:graphic>
          <a:graphicData uri="http://schemas.openxmlformats.org/drawingml/2006/table">
            <a:tbl>
              <a:tblPr>
                <a:noFill/>
                <a:tableStyleId>{7ED5A59B-DE26-45D4-A101-B6C109A070FB}</a:tableStyleId>
              </a:tblPr>
              <a:tblGrid>
                <a:gridCol w="982700"/>
                <a:gridCol w="401425"/>
                <a:gridCol w="401425"/>
                <a:gridCol w="401425"/>
                <a:gridCol w="473375"/>
                <a:gridCol w="473375"/>
                <a:gridCol w="473375"/>
              </a:tblGrid>
              <a:tr h="154975">
                <a:tc>
                  <a:txBody>
                    <a:bodyPr/>
                    <a:lstStyle/>
                    <a:p>
                      <a:pPr indent="0" lvl="0" marL="0" rtl="0" algn="l">
                        <a:spcBef>
                          <a:spcPts val="0"/>
                        </a:spcBef>
                        <a:spcAft>
                          <a:spcPts val="0"/>
                        </a:spcAft>
                        <a:buNone/>
                      </a:pPr>
                      <a:r>
                        <a:rPr lang="en" sz="500"/>
                        <a:t>Brainstorm Project Ideas</a:t>
                      </a:r>
                      <a:endParaRPr sz="500"/>
                    </a:p>
                  </a:txBody>
                  <a:tcPr marT="63500" marB="63500" marR="63500" marL="63500" anchor="ctr">
                    <a:lnT cap="flat" cmpd="sng" w="12700">
                      <a:solidFill>
                        <a:srgbClr val="FFFFFF"/>
                      </a:solidFill>
                      <a:prstDash val="solid"/>
                      <a:round/>
                      <a:headEnd len="sm" w="sm" type="none"/>
                      <a:tailEnd len="sm" w="sm" type="none"/>
                    </a:lnT>
                  </a:tcPr>
                </a:tc>
                <a:tc>
                  <a:txBody>
                    <a:bodyPr/>
                    <a:lstStyle/>
                    <a:p>
                      <a:pPr indent="0" lvl="0" marL="0" rtl="0" algn="ctr">
                        <a:spcBef>
                          <a:spcPts val="0"/>
                        </a:spcBef>
                        <a:spcAft>
                          <a:spcPts val="0"/>
                        </a:spcAft>
                        <a:buNone/>
                      </a:pPr>
                      <a:r>
                        <a:rPr lang="en" sz="500"/>
                        <a:t>1</a:t>
                      </a:r>
                      <a:endParaRPr sz="500"/>
                    </a:p>
                  </a:txBody>
                  <a:tcPr marT="63500" marB="63500" marR="63500" marL="63500" anchor="ctr">
                    <a:lnT cap="flat" cmpd="sng" w="12700">
                      <a:solidFill>
                        <a:srgbClr val="FFFFFF"/>
                      </a:solidFill>
                      <a:prstDash val="solid"/>
                      <a:round/>
                      <a:headEnd len="sm" w="sm" type="none"/>
                      <a:tailEnd len="sm" w="sm" type="none"/>
                    </a:lnT>
                    <a:solidFill>
                      <a:srgbClr val="EFEFEF"/>
                    </a:solidFill>
                  </a:tcPr>
                </a:tc>
                <a:tc>
                  <a:txBody>
                    <a:bodyPr/>
                    <a:lstStyle/>
                    <a:p>
                      <a:pPr indent="0" lvl="0" marL="0" rtl="0" algn="ctr">
                        <a:spcBef>
                          <a:spcPts val="0"/>
                        </a:spcBef>
                        <a:spcAft>
                          <a:spcPts val="0"/>
                        </a:spcAft>
                        <a:buNone/>
                      </a:pPr>
                      <a:r>
                        <a:rPr lang="en" sz="500"/>
                        <a:t>5</a:t>
                      </a:r>
                      <a:endParaRPr sz="500"/>
                    </a:p>
                  </a:txBody>
                  <a:tcPr marT="63500" marB="63500" marR="63500" marL="63500" anchor="ctr">
                    <a:lnT cap="flat" cmpd="sng" w="12700">
                      <a:solidFill>
                        <a:srgbClr val="FFFFFF"/>
                      </a:solidFill>
                      <a:prstDash val="solid"/>
                      <a:round/>
                      <a:headEnd len="sm" w="sm" type="none"/>
                      <a:tailEnd len="sm" w="sm" type="none"/>
                    </a:lnT>
                    <a:solidFill>
                      <a:srgbClr val="EFEFEF"/>
                    </a:solidFill>
                  </a:tcPr>
                </a:tc>
                <a:tc>
                  <a:txBody>
                    <a:bodyPr/>
                    <a:lstStyle/>
                    <a:p>
                      <a:pPr indent="0" lvl="0" marL="0" rtl="0" algn="ctr">
                        <a:spcBef>
                          <a:spcPts val="0"/>
                        </a:spcBef>
                        <a:spcAft>
                          <a:spcPts val="0"/>
                        </a:spcAft>
                        <a:buNone/>
                      </a:pPr>
                      <a:r>
                        <a:rPr lang="en" sz="500"/>
                        <a:t>$10</a:t>
                      </a:r>
                      <a:endParaRPr sz="500"/>
                    </a:p>
                  </a:txBody>
                  <a:tcPr marT="63500" marB="63500" marR="63500" marL="63500" anchor="ctr">
                    <a:lnT cap="flat" cmpd="sng" w="12700">
                      <a:solidFill>
                        <a:srgbClr val="FFFFFF"/>
                      </a:solidFill>
                      <a:prstDash val="solid"/>
                      <a:round/>
                      <a:headEnd len="sm" w="sm" type="none"/>
                      <a:tailEnd len="sm" w="sm" type="none"/>
                    </a:lnT>
                    <a:solidFill>
                      <a:srgbClr val="EFEFEF"/>
                    </a:solidFill>
                  </a:tcPr>
                </a:tc>
                <a:tc>
                  <a:txBody>
                    <a:bodyPr/>
                    <a:lstStyle/>
                    <a:p>
                      <a:pPr indent="0" lvl="0" marL="0" rtl="0" algn="ctr">
                        <a:spcBef>
                          <a:spcPts val="0"/>
                        </a:spcBef>
                        <a:spcAft>
                          <a:spcPts val="0"/>
                        </a:spcAft>
                        <a:buNone/>
                      </a:pPr>
                      <a:r>
                        <a:rPr lang="en" sz="500"/>
                        <a:t>$50</a:t>
                      </a:r>
                      <a:endParaRPr sz="500"/>
                    </a:p>
                  </a:txBody>
                  <a:tcPr marT="63500" marB="63500" marR="63500" marL="63500" anchor="ctr">
                    <a:lnT cap="flat" cmpd="sng" w="12700">
                      <a:solidFill>
                        <a:srgbClr val="FFFFFF"/>
                      </a:solidFill>
                      <a:prstDash val="solid"/>
                      <a:round/>
                      <a:headEnd len="sm" w="sm" type="none"/>
                      <a:tailEnd len="sm" w="sm" type="none"/>
                    </a:lnT>
                  </a:tcPr>
                </a:tc>
                <a:tc>
                  <a:txBody>
                    <a:bodyPr/>
                    <a:lstStyle/>
                    <a:p>
                      <a:pPr indent="0" lvl="0" marL="0" rtl="0" algn="ctr">
                        <a:spcBef>
                          <a:spcPts val="0"/>
                        </a:spcBef>
                        <a:spcAft>
                          <a:spcPts val="0"/>
                        </a:spcAft>
                        <a:buNone/>
                      </a:pPr>
                      <a:r>
                        <a:rPr lang="en" sz="500"/>
                        <a:t>$0</a:t>
                      </a:r>
                      <a:endParaRPr sz="500"/>
                    </a:p>
                  </a:txBody>
                  <a:tcPr marT="63500" marB="63500" marR="63500" marL="63500" anchor="ctr">
                    <a:lnT cap="flat" cmpd="sng" w="12700">
                      <a:solidFill>
                        <a:srgbClr val="FFFFFF"/>
                      </a:solidFill>
                      <a:prstDash val="solid"/>
                      <a:round/>
                      <a:headEnd len="sm" w="sm" type="none"/>
                      <a:tailEnd len="sm" w="sm" type="none"/>
                    </a:lnT>
                  </a:tcPr>
                </a:tc>
                <a:tc>
                  <a:txBody>
                    <a:bodyPr/>
                    <a:lstStyle/>
                    <a:p>
                      <a:pPr indent="0" lvl="0" marL="0" rtl="0" algn="ctr">
                        <a:spcBef>
                          <a:spcPts val="0"/>
                        </a:spcBef>
                        <a:spcAft>
                          <a:spcPts val="0"/>
                        </a:spcAft>
                        <a:buNone/>
                      </a:pPr>
                      <a:r>
                        <a:rPr lang="en" sz="500"/>
                        <a:t>$50</a:t>
                      </a:r>
                      <a:endParaRPr sz="500"/>
                    </a:p>
                  </a:txBody>
                  <a:tcPr marT="63500" marB="63500" marR="63500" marL="63500" anchor="ctr">
                    <a:lnT cap="flat" cmpd="sng" w="12700">
                      <a:solidFill>
                        <a:srgbClr val="FFFFFF"/>
                      </a:solidFill>
                      <a:prstDash val="solid"/>
                      <a:round/>
                      <a:headEnd len="sm" w="sm" type="none"/>
                      <a:tailEnd len="sm" w="sm" type="none"/>
                    </a:lnT>
                  </a:tcPr>
                </a:tc>
              </a:tr>
              <a:tr h="154975">
                <a:tc>
                  <a:txBody>
                    <a:bodyPr/>
                    <a:lstStyle/>
                    <a:p>
                      <a:pPr indent="0" lvl="0" marL="0" rtl="0" algn="l">
                        <a:spcBef>
                          <a:spcPts val="0"/>
                        </a:spcBef>
                        <a:spcAft>
                          <a:spcPts val="0"/>
                        </a:spcAft>
                        <a:buNone/>
                      </a:pPr>
                      <a:r>
                        <a:rPr lang="en" sz="500"/>
                        <a:t>Draft Project Proposal</a:t>
                      </a:r>
                      <a:endParaRPr sz="500"/>
                    </a:p>
                  </a:txBody>
                  <a:tcPr marT="63500" marB="63500" marR="63500" marL="63500" anchor="ctr"/>
                </a:tc>
                <a:tc>
                  <a:txBody>
                    <a:bodyPr/>
                    <a:lstStyle/>
                    <a:p>
                      <a:pPr indent="0" lvl="0" marL="0" rtl="0" algn="ctr">
                        <a:spcBef>
                          <a:spcPts val="0"/>
                        </a:spcBef>
                        <a:spcAft>
                          <a:spcPts val="0"/>
                        </a:spcAft>
                        <a:buNone/>
                      </a:pPr>
                      <a:r>
                        <a:rPr lang="en" sz="500"/>
                        <a:t>1</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5</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$10</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$50</a:t>
                      </a:r>
                      <a:endParaRPr sz="500"/>
                    </a:p>
                  </a:txBody>
                  <a:tcPr marT="63500" marB="63500" marR="63500" marL="63500" anchor="ctr"/>
                </a:tc>
                <a:tc>
                  <a:txBody>
                    <a:bodyPr/>
                    <a:lstStyle/>
                    <a:p>
                      <a:pPr indent="0" lvl="0" marL="0" rtl="0" algn="ctr">
                        <a:spcBef>
                          <a:spcPts val="0"/>
                        </a:spcBef>
                        <a:spcAft>
                          <a:spcPts val="0"/>
                        </a:spcAft>
                        <a:buNone/>
                      </a:pPr>
                      <a:r>
                        <a:rPr lang="en" sz="500"/>
                        <a:t>$0</a:t>
                      </a:r>
                      <a:endParaRPr sz="500"/>
                    </a:p>
                  </a:txBody>
                  <a:tcPr marT="63500" marB="63500" marR="63500" marL="63500" anchor="ctr"/>
                </a:tc>
                <a:tc>
                  <a:txBody>
                    <a:bodyPr/>
                    <a:lstStyle/>
                    <a:p>
                      <a:pPr indent="0" lvl="0" marL="0" rtl="0" algn="ctr">
                        <a:spcBef>
                          <a:spcPts val="0"/>
                        </a:spcBef>
                        <a:spcAft>
                          <a:spcPts val="0"/>
                        </a:spcAft>
                        <a:buNone/>
                      </a:pPr>
                      <a:r>
                        <a:rPr lang="en" sz="500"/>
                        <a:t>$50</a:t>
                      </a:r>
                      <a:endParaRPr sz="500"/>
                    </a:p>
                  </a:txBody>
                  <a:tcPr marT="63500" marB="63500" marR="63500" marL="63500" anchor="ctr"/>
                </a:tc>
              </a:tr>
              <a:tr h="154975">
                <a:tc>
                  <a:txBody>
                    <a:bodyPr/>
                    <a:lstStyle/>
                    <a:p>
                      <a:pPr indent="0" lvl="0" marL="0" rtl="0" algn="l">
                        <a:spcBef>
                          <a:spcPts val="0"/>
                        </a:spcBef>
                        <a:spcAft>
                          <a:spcPts val="0"/>
                        </a:spcAft>
                        <a:buNone/>
                      </a:pPr>
                      <a:r>
                        <a:rPr lang="en" sz="500"/>
                        <a:t>Initial Research</a:t>
                      </a:r>
                      <a:endParaRPr sz="500"/>
                    </a:p>
                  </a:txBody>
                  <a:tcPr marT="63500" marB="63500" marR="63500" marL="63500" anchor="ctr"/>
                </a:tc>
                <a:tc>
                  <a:txBody>
                    <a:bodyPr/>
                    <a:lstStyle/>
                    <a:p>
                      <a:pPr indent="0" lvl="0" marL="0" rtl="0" algn="ctr">
                        <a:spcBef>
                          <a:spcPts val="0"/>
                        </a:spcBef>
                        <a:spcAft>
                          <a:spcPts val="0"/>
                        </a:spcAft>
                        <a:buNone/>
                      </a:pPr>
                      <a:r>
                        <a:rPr lang="en" sz="500"/>
                        <a:t>1</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5</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$10</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$50</a:t>
                      </a:r>
                      <a:endParaRPr sz="500"/>
                    </a:p>
                  </a:txBody>
                  <a:tcPr marT="63500" marB="63500" marR="63500" marL="63500" anchor="ctr"/>
                </a:tc>
                <a:tc>
                  <a:txBody>
                    <a:bodyPr/>
                    <a:lstStyle/>
                    <a:p>
                      <a:pPr indent="0" lvl="0" marL="0" rtl="0" algn="ctr">
                        <a:spcBef>
                          <a:spcPts val="0"/>
                        </a:spcBef>
                        <a:spcAft>
                          <a:spcPts val="0"/>
                        </a:spcAft>
                        <a:buNone/>
                      </a:pPr>
                      <a:r>
                        <a:rPr lang="en" sz="500"/>
                        <a:t>$0</a:t>
                      </a:r>
                      <a:endParaRPr sz="500"/>
                    </a:p>
                  </a:txBody>
                  <a:tcPr marT="63500" marB="63500" marR="63500" marL="63500" anchor="ctr"/>
                </a:tc>
                <a:tc>
                  <a:txBody>
                    <a:bodyPr/>
                    <a:lstStyle/>
                    <a:p>
                      <a:pPr indent="0" lvl="0" marL="0" rtl="0" algn="ctr">
                        <a:spcBef>
                          <a:spcPts val="0"/>
                        </a:spcBef>
                        <a:spcAft>
                          <a:spcPts val="0"/>
                        </a:spcAft>
                        <a:buNone/>
                      </a:pPr>
                      <a:r>
                        <a:rPr lang="en" sz="500"/>
                        <a:t>$50</a:t>
                      </a:r>
                      <a:endParaRPr sz="500"/>
                    </a:p>
                  </a:txBody>
                  <a:tcPr marT="63500" marB="63500" marR="63500" marL="63500" anchor="ctr"/>
                </a:tc>
              </a:tr>
              <a:tr h="154975">
                <a:tc>
                  <a:txBody>
                    <a:bodyPr/>
                    <a:lstStyle/>
                    <a:p>
                      <a:pPr indent="0" lvl="0" marL="0" rtl="0" algn="l">
                        <a:spcBef>
                          <a:spcPts val="0"/>
                        </a:spcBef>
                        <a:spcAft>
                          <a:spcPts val="0"/>
                        </a:spcAft>
                        <a:buNone/>
                      </a:pPr>
                      <a:r>
                        <a:rPr lang="en" sz="500"/>
                        <a:t>Collect Templates</a:t>
                      </a:r>
                      <a:endParaRPr sz="500"/>
                    </a:p>
                  </a:txBody>
                  <a:tcPr marT="63500" marB="63500" marR="63500" marL="63500" anchor="ctr"/>
                </a:tc>
                <a:tc>
                  <a:txBody>
                    <a:bodyPr/>
                    <a:lstStyle/>
                    <a:p>
                      <a:pPr indent="0" lvl="0" marL="0" rtl="0" algn="ctr">
                        <a:spcBef>
                          <a:spcPts val="0"/>
                        </a:spcBef>
                        <a:spcAft>
                          <a:spcPts val="0"/>
                        </a:spcAft>
                        <a:buNone/>
                      </a:pPr>
                      <a:r>
                        <a:rPr lang="en" sz="500"/>
                        <a:t>1</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2</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$10</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$20</a:t>
                      </a:r>
                      <a:endParaRPr sz="500"/>
                    </a:p>
                  </a:txBody>
                  <a:tcPr marT="63500" marB="63500" marR="63500" marL="63500" anchor="ctr"/>
                </a:tc>
                <a:tc>
                  <a:txBody>
                    <a:bodyPr/>
                    <a:lstStyle/>
                    <a:p>
                      <a:pPr indent="0" lvl="0" marL="0" rtl="0" algn="ctr">
                        <a:spcBef>
                          <a:spcPts val="0"/>
                        </a:spcBef>
                        <a:spcAft>
                          <a:spcPts val="0"/>
                        </a:spcAft>
                        <a:buNone/>
                      </a:pPr>
                      <a:r>
                        <a:rPr lang="en" sz="500"/>
                        <a:t>$0</a:t>
                      </a:r>
                      <a:endParaRPr sz="500"/>
                    </a:p>
                  </a:txBody>
                  <a:tcPr marT="63500" marB="63500" marR="63500" marL="63500" anchor="ctr"/>
                </a:tc>
                <a:tc>
                  <a:txBody>
                    <a:bodyPr/>
                    <a:lstStyle/>
                    <a:p>
                      <a:pPr indent="0" lvl="0" marL="0" rtl="0" algn="ctr">
                        <a:spcBef>
                          <a:spcPts val="0"/>
                        </a:spcBef>
                        <a:spcAft>
                          <a:spcPts val="0"/>
                        </a:spcAft>
                        <a:buNone/>
                      </a:pPr>
                      <a:r>
                        <a:rPr lang="en" sz="500"/>
                        <a:t>$20</a:t>
                      </a:r>
                      <a:endParaRPr sz="500"/>
                    </a:p>
                  </a:txBody>
                  <a:tcPr marT="63500" marB="63500" marR="63500" marL="63500" anchor="ctr"/>
                </a:tc>
              </a:tr>
              <a:tr h="154975">
                <a:tc>
                  <a:txBody>
                    <a:bodyPr/>
                    <a:lstStyle/>
                    <a:p>
                      <a:pPr indent="0" lvl="0" marL="0" rtl="0" algn="l">
                        <a:spcBef>
                          <a:spcPts val="0"/>
                        </a:spcBef>
                        <a:spcAft>
                          <a:spcPts val="0"/>
                        </a:spcAft>
                        <a:buNone/>
                      </a:pPr>
                      <a:r>
                        <a:rPr lang="en" sz="500"/>
                        <a:t>Draft Documents</a:t>
                      </a:r>
                      <a:endParaRPr sz="500"/>
                    </a:p>
                  </a:txBody>
                  <a:tcPr marT="63500" marB="63500" marR="63500" marL="63500" anchor="ctr"/>
                </a:tc>
                <a:tc>
                  <a:txBody>
                    <a:bodyPr/>
                    <a:lstStyle/>
                    <a:p>
                      <a:pPr indent="0" lvl="0" marL="0" rtl="0" algn="ctr">
                        <a:spcBef>
                          <a:spcPts val="0"/>
                        </a:spcBef>
                        <a:spcAft>
                          <a:spcPts val="0"/>
                        </a:spcAft>
                        <a:buNone/>
                      </a:pPr>
                      <a:r>
                        <a:rPr lang="en" sz="500"/>
                        <a:t>2</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5</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$10</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$100</a:t>
                      </a:r>
                      <a:endParaRPr sz="500"/>
                    </a:p>
                  </a:txBody>
                  <a:tcPr marT="63500" marB="63500" marR="63500" marL="63500" anchor="ctr"/>
                </a:tc>
                <a:tc>
                  <a:txBody>
                    <a:bodyPr/>
                    <a:lstStyle/>
                    <a:p>
                      <a:pPr indent="0" lvl="0" marL="0" rtl="0" algn="ctr">
                        <a:spcBef>
                          <a:spcPts val="0"/>
                        </a:spcBef>
                        <a:spcAft>
                          <a:spcPts val="0"/>
                        </a:spcAft>
                        <a:buNone/>
                      </a:pPr>
                      <a:r>
                        <a:rPr lang="en" sz="500"/>
                        <a:t>$0</a:t>
                      </a:r>
                      <a:endParaRPr sz="500"/>
                    </a:p>
                  </a:txBody>
                  <a:tcPr marT="63500" marB="63500" marR="63500" marL="63500" anchor="ctr"/>
                </a:tc>
                <a:tc>
                  <a:txBody>
                    <a:bodyPr/>
                    <a:lstStyle/>
                    <a:p>
                      <a:pPr indent="0" lvl="0" marL="0" rtl="0" algn="ctr">
                        <a:spcBef>
                          <a:spcPts val="0"/>
                        </a:spcBef>
                        <a:spcAft>
                          <a:spcPts val="0"/>
                        </a:spcAft>
                        <a:buNone/>
                      </a:pPr>
                      <a:r>
                        <a:rPr lang="en" sz="500"/>
                        <a:t>$100</a:t>
                      </a:r>
                      <a:endParaRPr sz="500"/>
                    </a:p>
                  </a:txBody>
                  <a:tcPr marT="63500" marB="63500" marR="63500" marL="63500" anchor="ctr"/>
                </a:tc>
              </a:tr>
              <a:tr h="154975">
                <a:tc>
                  <a:txBody>
                    <a:bodyPr/>
                    <a:lstStyle/>
                    <a:p>
                      <a:pPr indent="0" lvl="0" marL="0" rtl="0" algn="l">
                        <a:spcBef>
                          <a:spcPts val="0"/>
                        </a:spcBef>
                        <a:spcAft>
                          <a:spcPts val="0"/>
                        </a:spcAft>
                        <a:buNone/>
                      </a:pPr>
                      <a:r>
                        <a:rPr lang="en" sz="500"/>
                        <a:t>Edit &amp; Review Documents</a:t>
                      </a:r>
                      <a:endParaRPr sz="500"/>
                    </a:p>
                  </a:txBody>
                  <a:tcPr marT="63500" marB="63500" marR="63500" marL="63500" anchor="ctr"/>
                </a:tc>
                <a:tc>
                  <a:txBody>
                    <a:bodyPr/>
                    <a:lstStyle/>
                    <a:p>
                      <a:pPr indent="0" lvl="0" marL="0" rtl="0" algn="ctr">
                        <a:spcBef>
                          <a:spcPts val="0"/>
                        </a:spcBef>
                        <a:spcAft>
                          <a:spcPts val="0"/>
                        </a:spcAft>
                        <a:buNone/>
                      </a:pPr>
                      <a:r>
                        <a:rPr lang="en" sz="500"/>
                        <a:t>4</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5</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$10</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$200</a:t>
                      </a:r>
                      <a:endParaRPr sz="500"/>
                    </a:p>
                  </a:txBody>
                  <a:tcPr marT="63500" marB="63500" marR="63500" marL="63500" anchor="ctr"/>
                </a:tc>
                <a:tc>
                  <a:txBody>
                    <a:bodyPr/>
                    <a:lstStyle/>
                    <a:p>
                      <a:pPr indent="0" lvl="0" marL="0" rtl="0" algn="ctr">
                        <a:spcBef>
                          <a:spcPts val="0"/>
                        </a:spcBef>
                        <a:spcAft>
                          <a:spcPts val="0"/>
                        </a:spcAft>
                        <a:buNone/>
                      </a:pPr>
                      <a:r>
                        <a:rPr lang="en" sz="500"/>
                        <a:t>$0</a:t>
                      </a:r>
                      <a:endParaRPr sz="500"/>
                    </a:p>
                  </a:txBody>
                  <a:tcPr marT="63500" marB="63500" marR="63500" marL="63500" anchor="ctr"/>
                </a:tc>
                <a:tc>
                  <a:txBody>
                    <a:bodyPr/>
                    <a:lstStyle/>
                    <a:p>
                      <a:pPr indent="0" lvl="0" marL="0" rtl="0" algn="ctr">
                        <a:spcBef>
                          <a:spcPts val="0"/>
                        </a:spcBef>
                        <a:spcAft>
                          <a:spcPts val="0"/>
                        </a:spcAft>
                        <a:buNone/>
                      </a:pPr>
                      <a:r>
                        <a:rPr lang="en" sz="500"/>
                        <a:t>$200</a:t>
                      </a:r>
                      <a:endParaRPr sz="500"/>
                    </a:p>
                  </a:txBody>
                  <a:tcPr marT="63500" marB="63500" marR="63500" marL="63500" anchor="ctr"/>
                </a:tc>
              </a:tr>
              <a:tr h="154975">
                <a:tc>
                  <a:txBody>
                    <a:bodyPr/>
                    <a:lstStyle/>
                    <a:p>
                      <a:pPr indent="0" lvl="0" marL="0" rtl="0" algn="l">
                        <a:spcBef>
                          <a:spcPts val="0"/>
                        </a:spcBef>
                        <a:spcAft>
                          <a:spcPts val="0"/>
                        </a:spcAft>
                        <a:buNone/>
                      </a:pPr>
                      <a:r>
                        <a:rPr lang="en" sz="500"/>
                        <a:t>Print Documents</a:t>
                      </a:r>
                      <a:endParaRPr sz="500"/>
                    </a:p>
                  </a:txBody>
                  <a:tcPr marT="63500" marB="63500" marR="63500" marL="63500" anchor="ctr"/>
                </a:tc>
                <a:tc>
                  <a:txBody>
                    <a:bodyPr/>
                    <a:lstStyle/>
                    <a:p>
                      <a:pPr indent="0" lvl="0" marL="0" rtl="0" algn="ctr">
                        <a:spcBef>
                          <a:spcPts val="0"/>
                        </a:spcBef>
                        <a:spcAft>
                          <a:spcPts val="0"/>
                        </a:spcAft>
                        <a:buNone/>
                      </a:pPr>
                      <a:r>
                        <a:rPr lang="en" sz="500"/>
                        <a:t>0.5</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1</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$10</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$5</a:t>
                      </a:r>
                      <a:endParaRPr sz="500"/>
                    </a:p>
                  </a:txBody>
                  <a:tcPr marT="63500" marB="63500" marR="63500" marL="63500" anchor="ctr"/>
                </a:tc>
                <a:tc>
                  <a:txBody>
                    <a:bodyPr/>
                    <a:lstStyle/>
                    <a:p>
                      <a:pPr indent="0" lvl="0" marL="0" rtl="0" algn="ctr">
                        <a:spcBef>
                          <a:spcPts val="0"/>
                        </a:spcBef>
                        <a:spcAft>
                          <a:spcPts val="0"/>
                        </a:spcAft>
                        <a:buNone/>
                      </a:pPr>
                      <a:r>
                        <a:rPr lang="en" sz="500"/>
                        <a:t>$0</a:t>
                      </a:r>
                      <a:endParaRPr sz="500"/>
                    </a:p>
                  </a:txBody>
                  <a:tcPr marT="63500" marB="63500" marR="63500" marL="63500" anchor="ctr"/>
                </a:tc>
                <a:tc>
                  <a:txBody>
                    <a:bodyPr/>
                    <a:lstStyle/>
                    <a:p>
                      <a:pPr indent="0" lvl="0" marL="0" rtl="0" algn="ctr">
                        <a:spcBef>
                          <a:spcPts val="0"/>
                        </a:spcBef>
                        <a:spcAft>
                          <a:spcPts val="0"/>
                        </a:spcAft>
                        <a:buNone/>
                      </a:pPr>
                      <a:r>
                        <a:rPr lang="en" sz="500"/>
                        <a:t>$5</a:t>
                      </a:r>
                      <a:endParaRPr sz="500"/>
                    </a:p>
                  </a:txBody>
                  <a:tcPr marT="63500" marB="63500" marR="63500" marL="63500" anchor="ctr"/>
                </a:tc>
              </a:tr>
              <a:tr h="154975">
                <a:tc>
                  <a:txBody>
                    <a:bodyPr/>
                    <a:lstStyle/>
                    <a:p>
                      <a:pPr indent="0" lvl="0" marL="0" rtl="0" algn="l">
                        <a:spcBef>
                          <a:spcPts val="0"/>
                        </a:spcBef>
                        <a:spcAft>
                          <a:spcPts val="0"/>
                        </a:spcAft>
                        <a:buNone/>
                      </a:pPr>
                      <a:r>
                        <a:rPr lang="en" sz="500"/>
                        <a:t>Email Documents</a:t>
                      </a:r>
                      <a:endParaRPr sz="500"/>
                    </a:p>
                  </a:txBody>
                  <a:tcPr marT="63500" marB="63500" marR="63500" marL="63500" anchor="ctr"/>
                </a:tc>
                <a:tc>
                  <a:txBody>
                    <a:bodyPr/>
                    <a:lstStyle/>
                    <a:p>
                      <a:pPr indent="0" lvl="0" marL="0" rtl="0" algn="ctr">
                        <a:spcBef>
                          <a:spcPts val="0"/>
                        </a:spcBef>
                        <a:spcAft>
                          <a:spcPts val="0"/>
                        </a:spcAft>
                        <a:buNone/>
                      </a:pPr>
                      <a:r>
                        <a:rPr lang="en" sz="500"/>
                        <a:t>0.5</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1</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$10</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$5</a:t>
                      </a:r>
                      <a:endParaRPr sz="500"/>
                    </a:p>
                  </a:txBody>
                  <a:tcPr marT="63500" marB="63500" marR="63500" marL="63500" anchor="ctr"/>
                </a:tc>
                <a:tc>
                  <a:txBody>
                    <a:bodyPr/>
                    <a:lstStyle/>
                    <a:p>
                      <a:pPr indent="0" lvl="0" marL="0" rtl="0" algn="ctr">
                        <a:spcBef>
                          <a:spcPts val="0"/>
                        </a:spcBef>
                        <a:spcAft>
                          <a:spcPts val="0"/>
                        </a:spcAft>
                        <a:buNone/>
                      </a:pPr>
                      <a:r>
                        <a:rPr lang="en" sz="500"/>
                        <a:t>$0</a:t>
                      </a:r>
                      <a:endParaRPr sz="500"/>
                    </a:p>
                  </a:txBody>
                  <a:tcPr marT="63500" marB="63500" marR="63500" marL="63500" anchor="ctr"/>
                </a:tc>
                <a:tc>
                  <a:txBody>
                    <a:bodyPr/>
                    <a:lstStyle/>
                    <a:p>
                      <a:pPr indent="0" lvl="0" marL="0" rtl="0" algn="ctr">
                        <a:spcBef>
                          <a:spcPts val="0"/>
                        </a:spcBef>
                        <a:spcAft>
                          <a:spcPts val="0"/>
                        </a:spcAft>
                        <a:buNone/>
                      </a:pPr>
                      <a:r>
                        <a:rPr lang="en" sz="500"/>
                        <a:t>$5</a:t>
                      </a:r>
                      <a:endParaRPr sz="500"/>
                    </a:p>
                  </a:txBody>
                  <a:tcPr marT="63500" marB="63500" marR="63500" marL="63500" anchor="ctr"/>
                </a:tc>
              </a:tr>
              <a:tr h="154975">
                <a:tc>
                  <a:txBody>
                    <a:bodyPr/>
                    <a:lstStyle/>
                    <a:p>
                      <a:pPr indent="0" lvl="0" marL="0" rtl="0" algn="l">
                        <a:spcBef>
                          <a:spcPts val="0"/>
                        </a:spcBef>
                        <a:spcAft>
                          <a:spcPts val="0"/>
                        </a:spcAft>
                        <a:buNone/>
                      </a:pPr>
                      <a:r>
                        <a:rPr lang="en" sz="500"/>
                        <a:t>Outline Presentation</a:t>
                      </a:r>
                      <a:endParaRPr sz="500"/>
                    </a:p>
                  </a:txBody>
                  <a:tcPr marT="63500" marB="63500" marR="63500" marL="63500" anchor="ctr"/>
                </a:tc>
                <a:tc>
                  <a:txBody>
                    <a:bodyPr/>
                    <a:lstStyle/>
                    <a:p>
                      <a:pPr indent="0" lvl="0" marL="0" rtl="0" algn="ctr">
                        <a:spcBef>
                          <a:spcPts val="0"/>
                        </a:spcBef>
                        <a:spcAft>
                          <a:spcPts val="0"/>
                        </a:spcAft>
                        <a:buNone/>
                      </a:pPr>
                      <a:r>
                        <a:rPr lang="en" sz="500"/>
                        <a:t>1</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5</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$10</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$50</a:t>
                      </a:r>
                      <a:endParaRPr sz="500"/>
                    </a:p>
                  </a:txBody>
                  <a:tcPr marT="63500" marB="63500" marR="63500" marL="63500" anchor="ctr"/>
                </a:tc>
                <a:tc>
                  <a:txBody>
                    <a:bodyPr/>
                    <a:lstStyle/>
                    <a:p>
                      <a:pPr indent="0" lvl="0" marL="0" rtl="0" algn="ctr">
                        <a:spcBef>
                          <a:spcPts val="0"/>
                        </a:spcBef>
                        <a:spcAft>
                          <a:spcPts val="0"/>
                        </a:spcAft>
                        <a:buNone/>
                      </a:pPr>
                      <a:r>
                        <a:rPr lang="en" sz="500"/>
                        <a:t>$0</a:t>
                      </a:r>
                      <a:endParaRPr sz="500"/>
                    </a:p>
                  </a:txBody>
                  <a:tcPr marT="63500" marB="63500" marR="63500" marL="63500" anchor="ctr"/>
                </a:tc>
                <a:tc>
                  <a:txBody>
                    <a:bodyPr/>
                    <a:lstStyle/>
                    <a:p>
                      <a:pPr indent="0" lvl="0" marL="0" rtl="0" algn="ctr">
                        <a:spcBef>
                          <a:spcPts val="0"/>
                        </a:spcBef>
                        <a:spcAft>
                          <a:spcPts val="0"/>
                        </a:spcAft>
                        <a:buNone/>
                      </a:pPr>
                      <a:r>
                        <a:rPr lang="en" sz="500"/>
                        <a:t>$50</a:t>
                      </a:r>
                      <a:endParaRPr sz="500"/>
                    </a:p>
                  </a:txBody>
                  <a:tcPr marT="63500" marB="63500" marR="63500" marL="63500" anchor="ctr"/>
                </a:tc>
              </a:tr>
              <a:tr h="154975">
                <a:tc>
                  <a:txBody>
                    <a:bodyPr/>
                    <a:lstStyle/>
                    <a:p>
                      <a:pPr indent="0" lvl="0" marL="0" rtl="0" algn="l">
                        <a:spcBef>
                          <a:spcPts val="0"/>
                        </a:spcBef>
                        <a:spcAft>
                          <a:spcPts val="0"/>
                        </a:spcAft>
                        <a:buNone/>
                      </a:pPr>
                      <a:r>
                        <a:rPr lang="en" sz="500"/>
                        <a:t>Draft Slides</a:t>
                      </a:r>
                      <a:endParaRPr sz="500"/>
                    </a:p>
                  </a:txBody>
                  <a:tcPr marT="63500" marB="63500" marR="63500" marL="63500" anchor="ctr"/>
                </a:tc>
                <a:tc>
                  <a:txBody>
                    <a:bodyPr/>
                    <a:lstStyle/>
                    <a:p>
                      <a:pPr indent="0" lvl="0" marL="0" rtl="0" algn="ctr">
                        <a:spcBef>
                          <a:spcPts val="0"/>
                        </a:spcBef>
                        <a:spcAft>
                          <a:spcPts val="0"/>
                        </a:spcAft>
                        <a:buNone/>
                      </a:pPr>
                      <a:r>
                        <a:rPr lang="en" sz="500"/>
                        <a:t>6</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5</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$10</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$300</a:t>
                      </a:r>
                      <a:endParaRPr sz="500"/>
                    </a:p>
                  </a:txBody>
                  <a:tcPr marT="63500" marB="63500" marR="63500" marL="63500" anchor="ctr"/>
                </a:tc>
                <a:tc>
                  <a:txBody>
                    <a:bodyPr/>
                    <a:lstStyle/>
                    <a:p>
                      <a:pPr indent="0" lvl="0" marL="0" rtl="0" algn="ctr">
                        <a:spcBef>
                          <a:spcPts val="0"/>
                        </a:spcBef>
                        <a:spcAft>
                          <a:spcPts val="0"/>
                        </a:spcAft>
                        <a:buNone/>
                      </a:pPr>
                      <a:r>
                        <a:rPr lang="en" sz="500"/>
                        <a:t>$0</a:t>
                      </a:r>
                      <a:endParaRPr sz="500"/>
                    </a:p>
                  </a:txBody>
                  <a:tcPr marT="63500" marB="63500" marR="63500" marL="63500" anchor="ctr"/>
                </a:tc>
                <a:tc>
                  <a:txBody>
                    <a:bodyPr/>
                    <a:lstStyle/>
                    <a:p>
                      <a:pPr indent="0" lvl="0" marL="0" rtl="0" algn="ctr">
                        <a:spcBef>
                          <a:spcPts val="0"/>
                        </a:spcBef>
                        <a:spcAft>
                          <a:spcPts val="0"/>
                        </a:spcAft>
                        <a:buNone/>
                      </a:pPr>
                      <a:r>
                        <a:rPr lang="en" sz="500"/>
                        <a:t>$300</a:t>
                      </a:r>
                      <a:endParaRPr sz="500"/>
                    </a:p>
                  </a:txBody>
                  <a:tcPr marT="63500" marB="63500" marR="63500" marL="63500" anchor="ctr"/>
                </a:tc>
              </a:tr>
              <a:tr h="154975">
                <a:tc>
                  <a:txBody>
                    <a:bodyPr/>
                    <a:lstStyle/>
                    <a:p>
                      <a:pPr indent="0" lvl="0" marL="0" rtl="0" algn="l">
                        <a:spcBef>
                          <a:spcPts val="0"/>
                        </a:spcBef>
                        <a:spcAft>
                          <a:spcPts val="0"/>
                        </a:spcAft>
                        <a:buNone/>
                      </a:pPr>
                      <a:r>
                        <a:rPr lang="en" sz="500"/>
                        <a:t>Edit &amp; Review Slides</a:t>
                      </a:r>
                      <a:endParaRPr sz="500"/>
                    </a:p>
                  </a:txBody>
                  <a:tcPr marT="63500" marB="63500" marR="63500" marL="63500" anchor="ctr"/>
                </a:tc>
                <a:tc>
                  <a:txBody>
                    <a:bodyPr/>
                    <a:lstStyle/>
                    <a:p>
                      <a:pPr indent="0" lvl="0" marL="0" rtl="0" algn="ctr">
                        <a:spcBef>
                          <a:spcPts val="0"/>
                        </a:spcBef>
                        <a:spcAft>
                          <a:spcPts val="0"/>
                        </a:spcAft>
                        <a:buNone/>
                      </a:pPr>
                      <a:r>
                        <a:rPr lang="en" sz="500"/>
                        <a:t>3</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5</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$10</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$150</a:t>
                      </a:r>
                      <a:endParaRPr sz="500"/>
                    </a:p>
                  </a:txBody>
                  <a:tcPr marT="63500" marB="63500" marR="63500" marL="63500" anchor="ctr"/>
                </a:tc>
                <a:tc>
                  <a:txBody>
                    <a:bodyPr/>
                    <a:lstStyle/>
                    <a:p>
                      <a:pPr indent="0" lvl="0" marL="0" rtl="0" algn="ctr">
                        <a:spcBef>
                          <a:spcPts val="0"/>
                        </a:spcBef>
                        <a:spcAft>
                          <a:spcPts val="0"/>
                        </a:spcAft>
                        <a:buNone/>
                      </a:pPr>
                      <a:r>
                        <a:rPr lang="en" sz="500"/>
                        <a:t>$0</a:t>
                      </a:r>
                      <a:endParaRPr sz="500"/>
                    </a:p>
                  </a:txBody>
                  <a:tcPr marT="63500" marB="63500" marR="63500" marL="63500" anchor="ctr"/>
                </a:tc>
                <a:tc>
                  <a:txBody>
                    <a:bodyPr/>
                    <a:lstStyle/>
                    <a:p>
                      <a:pPr indent="0" lvl="0" marL="0" rtl="0" algn="ctr">
                        <a:spcBef>
                          <a:spcPts val="0"/>
                        </a:spcBef>
                        <a:spcAft>
                          <a:spcPts val="0"/>
                        </a:spcAft>
                        <a:buNone/>
                      </a:pPr>
                      <a:r>
                        <a:rPr lang="en" sz="500"/>
                        <a:t>$150</a:t>
                      </a:r>
                      <a:endParaRPr sz="500"/>
                    </a:p>
                  </a:txBody>
                  <a:tcPr marT="63500" marB="63500" marR="63500" marL="63500" anchor="ctr"/>
                </a:tc>
              </a:tr>
              <a:tr h="154975">
                <a:tc>
                  <a:txBody>
                    <a:bodyPr/>
                    <a:lstStyle/>
                    <a:p>
                      <a:pPr indent="0" lvl="0" marL="0" rtl="0" algn="l">
                        <a:spcBef>
                          <a:spcPts val="0"/>
                        </a:spcBef>
                        <a:spcAft>
                          <a:spcPts val="0"/>
                        </a:spcAft>
                        <a:buNone/>
                      </a:pPr>
                      <a:r>
                        <a:rPr lang="en" sz="500"/>
                        <a:t>Print Slides</a:t>
                      </a:r>
                      <a:endParaRPr sz="500"/>
                    </a:p>
                  </a:txBody>
                  <a:tcPr marT="63500" marB="63500" marR="63500" marL="63500" anchor="ctr"/>
                </a:tc>
                <a:tc>
                  <a:txBody>
                    <a:bodyPr/>
                    <a:lstStyle/>
                    <a:p>
                      <a:pPr indent="0" lvl="0" marL="0" rtl="0" algn="ctr">
                        <a:spcBef>
                          <a:spcPts val="0"/>
                        </a:spcBef>
                        <a:spcAft>
                          <a:spcPts val="0"/>
                        </a:spcAft>
                        <a:buNone/>
                      </a:pPr>
                      <a:r>
                        <a:rPr lang="en" sz="500"/>
                        <a:t>0.5</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1</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$10</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$5</a:t>
                      </a:r>
                      <a:endParaRPr sz="500"/>
                    </a:p>
                  </a:txBody>
                  <a:tcPr marT="63500" marB="63500" marR="63500" marL="63500" anchor="ctr"/>
                </a:tc>
                <a:tc>
                  <a:txBody>
                    <a:bodyPr/>
                    <a:lstStyle/>
                    <a:p>
                      <a:pPr indent="0" lvl="0" marL="0" rtl="0" algn="ctr">
                        <a:spcBef>
                          <a:spcPts val="0"/>
                        </a:spcBef>
                        <a:spcAft>
                          <a:spcPts val="0"/>
                        </a:spcAft>
                        <a:buNone/>
                      </a:pPr>
                      <a:r>
                        <a:rPr lang="en" sz="500"/>
                        <a:t>$0</a:t>
                      </a:r>
                      <a:endParaRPr sz="500"/>
                    </a:p>
                  </a:txBody>
                  <a:tcPr marT="63500" marB="63500" marR="63500" marL="63500" anchor="ctr"/>
                </a:tc>
                <a:tc>
                  <a:txBody>
                    <a:bodyPr/>
                    <a:lstStyle/>
                    <a:p>
                      <a:pPr indent="0" lvl="0" marL="0" rtl="0" algn="ctr">
                        <a:spcBef>
                          <a:spcPts val="0"/>
                        </a:spcBef>
                        <a:spcAft>
                          <a:spcPts val="0"/>
                        </a:spcAft>
                        <a:buNone/>
                      </a:pPr>
                      <a:r>
                        <a:rPr lang="en" sz="500"/>
                        <a:t>$5</a:t>
                      </a:r>
                      <a:endParaRPr sz="500"/>
                    </a:p>
                  </a:txBody>
                  <a:tcPr marT="63500" marB="63500" marR="63500" marL="63500" anchor="ctr"/>
                </a:tc>
              </a:tr>
              <a:tr h="154975">
                <a:tc>
                  <a:txBody>
                    <a:bodyPr/>
                    <a:lstStyle/>
                    <a:p>
                      <a:pPr indent="0" lvl="0" marL="0" rtl="0" algn="l">
                        <a:spcBef>
                          <a:spcPts val="0"/>
                        </a:spcBef>
                        <a:spcAft>
                          <a:spcPts val="0"/>
                        </a:spcAft>
                        <a:buNone/>
                      </a:pPr>
                      <a:r>
                        <a:rPr lang="en" sz="500"/>
                        <a:t>Email Slides</a:t>
                      </a:r>
                      <a:endParaRPr sz="500"/>
                    </a:p>
                  </a:txBody>
                  <a:tcPr marT="63500" marB="63500" marR="63500" marL="63500" anchor="ctr"/>
                </a:tc>
                <a:tc>
                  <a:txBody>
                    <a:bodyPr/>
                    <a:lstStyle/>
                    <a:p>
                      <a:pPr indent="0" lvl="0" marL="0" rtl="0" algn="ctr">
                        <a:spcBef>
                          <a:spcPts val="0"/>
                        </a:spcBef>
                        <a:spcAft>
                          <a:spcPts val="0"/>
                        </a:spcAft>
                        <a:buNone/>
                      </a:pPr>
                      <a:r>
                        <a:rPr lang="en" sz="500"/>
                        <a:t>0.5</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1</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$10</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$5</a:t>
                      </a:r>
                      <a:endParaRPr sz="500"/>
                    </a:p>
                  </a:txBody>
                  <a:tcPr marT="63500" marB="63500" marR="63500" marL="63500" anchor="ctr"/>
                </a:tc>
                <a:tc>
                  <a:txBody>
                    <a:bodyPr/>
                    <a:lstStyle/>
                    <a:p>
                      <a:pPr indent="0" lvl="0" marL="0" rtl="0" algn="ctr">
                        <a:spcBef>
                          <a:spcPts val="0"/>
                        </a:spcBef>
                        <a:spcAft>
                          <a:spcPts val="0"/>
                        </a:spcAft>
                        <a:buNone/>
                      </a:pPr>
                      <a:r>
                        <a:rPr lang="en" sz="500"/>
                        <a:t>$0</a:t>
                      </a:r>
                      <a:endParaRPr sz="500"/>
                    </a:p>
                  </a:txBody>
                  <a:tcPr marT="63500" marB="63500" marR="63500" marL="63500" anchor="ctr"/>
                </a:tc>
                <a:tc>
                  <a:txBody>
                    <a:bodyPr/>
                    <a:lstStyle/>
                    <a:p>
                      <a:pPr indent="0" lvl="0" marL="0" rtl="0" algn="ctr">
                        <a:spcBef>
                          <a:spcPts val="0"/>
                        </a:spcBef>
                        <a:spcAft>
                          <a:spcPts val="0"/>
                        </a:spcAft>
                        <a:buNone/>
                      </a:pPr>
                      <a:r>
                        <a:rPr lang="en" sz="500"/>
                        <a:t>$5</a:t>
                      </a:r>
                      <a:endParaRPr sz="500"/>
                    </a:p>
                  </a:txBody>
                  <a:tcPr marT="63500" marB="63500" marR="63500" marL="63500" anchor="ctr"/>
                </a:tc>
              </a:tr>
              <a:tr h="154975">
                <a:tc>
                  <a:txBody>
                    <a:bodyPr/>
                    <a:lstStyle/>
                    <a:p>
                      <a:pPr indent="0" lvl="0" marL="0" rtl="0" algn="l">
                        <a:spcBef>
                          <a:spcPts val="0"/>
                        </a:spcBef>
                        <a:spcAft>
                          <a:spcPts val="0"/>
                        </a:spcAft>
                        <a:buNone/>
                      </a:pPr>
                      <a:r>
                        <a:rPr lang="en" sz="500"/>
                        <a:t>Divide Presentation</a:t>
                      </a:r>
                      <a:endParaRPr sz="500"/>
                    </a:p>
                  </a:txBody>
                  <a:tcPr marT="63500" marB="63500" marR="63500" marL="63500" anchor="ctr"/>
                </a:tc>
                <a:tc>
                  <a:txBody>
                    <a:bodyPr/>
                    <a:lstStyle/>
                    <a:p>
                      <a:pPr indent="0" lvl="0" marL="0" rtl="0" algn="ctr">
                        <a:spcBef>
                          <a:spcPts val="0"/>
                        </a:spcBef>
                        <a:spcAft>
                          <a:spcPts val="0"/>
                        </a:spcAft>
                        <a:buNone/>
                      </a:pPr>
                      <a:r>
                        <a:rPr lang="en" sz="500"/>
                        <a:t>1</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5</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$10</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$50</a:t>
                      </a:r>
                      <a:endParaRPr sz="500"/>
                    </a:p>
                  </a:txBody>
                  <a:tcPr marT="63500" marB="63500" marR="63500" marL="63500" anchor="ctr"/>
                </a:tc>
                <a:tc>
                  <a:txBody>
                    <a:bodyPr/>
                    <a:lstStyle/>
                    <a:p>
                      <a:pPr indent="0" lvl="0" marL="0" rtl="0" algn="ctr">
                        <a:spcBef>
                          <a:spcPts val="0"/>
                        </a:spcBef>
                        <a:spcAft>
                          <a:spcPts val="0"/>
                        </a:spcAft>
                        <a:buNone/>
                      </a:pPr>
                      <a:r>
                        <a:rPr lang="en" sz="500"/>
                        <a:t>$0</a:t>
                      </a:r>
                      <a:endParaRPr sz="500"/>
                    </a:p>
                  </a:txBody>
                  <a:tcPr marT="63500" marB="63500" marR="63500" marL="63500" anchor="ctr"/>
                </a:tc>
                <a:tc>
                  <a:txBody>
                    <a:bodyPr/>
                    <a:lstStyle/>
                    <a:p>
                      <a:pPr indent="0" lvl="0" marL="0" rtl="0" algn="ctr">
                        <a:spcBef>
                          <a:spcPts val="0"/>
                        </a:spcBef>
                        <a:spcAft>
                          <a:spcPts val="0"/>
                        </a:spcAft>
                        <a:buNone/>
                      </a:pPr>
                      <a:r>
                        <a:rPr lang="en" sz="500"/>
                        <a:t>$50</a:t>
                      </a:r>
                      <a:endParaRPr sz="500"/>
                    </a:p>
                  </a:txBody>
                  <a:tcPr marT="63500" marB="63500" marR="63500" marL="63500" anchor="ctr"/>
                </a:tc>
              </a:tr>
              <a:tr h="154975">
                <a:tc>
                  <a:txBody>
                    <a:bodyPr/>
                    <a:lstStyle/>
                    <a:p>
                      <a:pPr indent="0" lvl="0" marL="0" rtl="0" algn="l">
                        <a:spcBef>
                          <a:spcPts val="0"/>
                        </a:spcBef>
                        <a:spcAft>
                          <a:spcPts val="0"/>
                        </a:spcAft>
                        <a:buNone/>
                      </a:pPr>
                      <a:r>
                        <a:rPr lang="en" sz="500"/>
                        <a:t>Rehearse Presentation</a:t>
                      </a:r>
                      <a:endParaRPr sz="500"/>
                    </a:p>
                  </a:txBody>
                  <a:tcPr marT="63500" marB="63500" marR="63500" marL="63500" anchor="ctr"/>
                </a:tc>
                <a:tc>
                  <a:txBody>
                    <a:bodyPr/>
                    <a:lstStyle/>
                    <a:p>
                      <a:pPr indent="0" lvl="0" marL="0" rtl="0" algn="ctr">
                        <a:spcBef>
                          <a:spcPts val="0"/>
                        </a:spcBef>
                        <a:spcAft>
                          <a:spcPts val="0"/>
                        </a:spcAft>
                        <a:buNone/>
                      </a:pPr>
                      <a:r>
                        <a:rPr lang="en" sz="500"/>
                        <a:t>3</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5</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$10</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$150</a:t>
                      </a:r>
                      <a:endParaRPr sz="500"/>
                    </a:p>
                  </a:txBody>
                  <a:tcPr marT="63500" marB="63500" marR="63500" marL="63500" anchor="ctr"/>
                </a:tc>
                <a:tc>
                  <a:txBody>
                    <a:bodyPr/>
                    <a:lstStyle/>
                    <a:p>
                      <a:pPr indent="0" lvl="0" marL="0" rtl="0" algn="ctr">
                        <a:spcBef>
                          <a:spcPts val="0"/>
                        </a:spcBef>
                        <a:spcAft>
                          <a:spcPts val="0"/>
                        </a:spcAft>
                        <a:buNone/>
                      </a:pPr>
                      <a:r>
                        <a:rPr lang="en" sz="500"/>
                        <a:t>$0</a:t>
                      </a:r>
                      <a:endParaRPr sz="500"/>
                    </a:p>
                  </a:txBody>
                  <a:tcPr marT="63500" marB="63500" marR="63500" marL="63500" anchor="ctr"/>
                </a:tc>
                <a:tc>
                  <a:txBody>
                    <a:bodyPr/>
                    <a:lstStyle/>
                    <a:p>
                      <a:pPr indent="0" lvl="0" marL="0" rtl="0" algn="ctr">
                        <a:spcBef>
                          <a:spcPts val="0"/>
                        </a:spcBef>
                        <a:spcAft>
                          <a:spcPts val="0"/>
                        </a:spcAft>
                        <a:buNone/>
                      </a:pPr>
                      <a:r>
                        <a:rPr lang="en" sz="500"/>
                        <a:t>$150</a:t>
                      </a:r>
                      <a:endParaRPr sz="500"/>
                    </a:p>
                  </a:txBody>
                  <a:tcPr marT="63500" marB="63500" marR="63500" marL="63500" anchor="ctr"/>
                </a:tc>
              </a:tr>
              <a:tr h="154975">
                <a:tc>
                  <a:txBody>
                    <a:bodyPr/>
                    <a:lstStyle/>
                    <a:p>
                      <a:pPr indent="0" lvl="0" marL="0" rtl="0" algn="l">
                        <a:spcBef>
                          <a:spcPts val="0"/>
                        </a:spcBef>
                        <a:spcAft>
                          <a:spcPts val="0"/>
                        </a:spcAft>
                        <a:buNone/>
                      </a:pPr>
                      <a:r>
                        <a:rPr lang="en" sz="500"/>
                        <a:t>Deliver Presentation</a:t>
                      </a:r>
                      <a:endParaRPr sz="500"/>
                    </a:p>
                  </a:txBody>
                  <a:tcPr marT="63500" marB="63500" marR="63500" marL="63500" anchor="ctr"/>
                </a:tc>
                <a:tc>
                  <a:txBody>
                    <a:bodyPr/>
                    <a:lstStyle/>
                    <a:p>
                      <a:pPr indent="0" lvl="0" marL="0" rtl="0" algn="ctr">
                        <a:spcBef>
                          <a:spcPts val="0"/>
                        </a:spcBef>
                        <a:spcAft>
                          <a:spcPts val="0"/>
                        </a:spcAft>
                        <a:buNone/>
                      </a:pPr>
                      <a:r>
                        <a:rPr lang="en" sz="500"/>
                        <a:t>1</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5</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$10</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$50</a:t>
                      </a:r>
                      <a:endParaRPr sz="500"/>
                    </a:p>
                  </a:txBody>
                  <a:tcPr marT="63500" marB="63500" marR="63500" marL="63500" anchor="ctr"/>
                </a:tc>
                <a:tc>
                  <a:txBody>
                    <a:bodyPr/>
                    <a:lstStyle/>
                    <a:p>
                      <a:pPr indent="0" lvl="0" marL="0" rtl="0" algn="ctr">
                        <a:spcBef>
                          <a:spcPts val="0"/>
                        </a:spcBef>
                        <a:spcAft>
                          <a:spcPts val="0"/>
                        </a:spcAft>
                        <a:buNone/>
                      </a:pPr>
                      <a:r>
                        <a:rPr lang="en" sz="500"/>
                        <a:t>$0</a:t>
                      </a:r>
                      <a:endParaRPr sz="500"/>
                    </a:p>
                  </a:txBody>
                  <a:tcPr marT="63500" marB="63500" marR="63500" marL="63500" anchor="ctr"/>
                </a:tc>
                <a:tc>
                  <a:txBody>
                    <a:bodyPr/>
                    <a:lstStyle/>
                    <a:p>
                      <a:pPr indent="0" lvl="0" marL="0" rtl="0" algn="ctr">
                        <a:spcBef>
                          <a:spcPts val="0"/>
                        </a:spcBef>
                        <a:spcAft>
                          <a:spcPts val="0"/>
                        </a:spcAft>
                        <a:buNone/>
                      </a:pPr>
                      <a:r>
                        <a:rPr lang="en" sz="500"/>
                        <a:t>$50</a:t>
                      </a:r>
                      <a:endParaRPr sz="500"/>
                    </a:p>
                  </a:txBody>
                  <a:tcPr marT="63500" marB="63500" marR="63500" marL="63500" anchor="ctr"/>
                </a:tc>
              </a:tr>
              <a:tr h="154975">
                <a:tc>
                  <a:txBody>
                    <a:bodyPr/>
                    <a:lstStyle/>
                    <a:p>
                      <a:pPr indent="0" lvl="0" marL="0" rtl="0" algn="l">
                        <a:spcBef>
                          <a:spcPts val="0"/>
                        </a:spcBef>
                        <a:spcAft>
                          <a:spcPts val="0"/>
                        </a:spcAft>
                        <a:buNone/>
                      </a:pPr>
                      <a:r>
                        <a:rPr lang="en" sz="500"/>
                        <a:t>Initiating</a:t>
                      </a:r>
                      <a:endParaRPr sz="500"/>
                    </a:p>
                  </a:txBody>
                  <a:tcPr marT="63500" marB="63500" marR="63500" marL="63500" anchor="ctr"/>
                </a:tc>
                <a:tc>
                  <a:txBody>
                    <a:bodyPr/>
                    <a:lstStyle/>
                    <a:p>
                      <a:pPr indent="0" lvl="0" marL="0" rtl="0" algn="ctr">
                        <a:spcBef>
                          <a:spcPts val="0"/>
                        </a:spcBef>
                        <a:spcAft>
                          <a:spcPts val="0"/>
                        </a:spcAft>
                        <a:buNone/>
                      </a:pPr>
                      <a:r>
                        <a:rPr lang="en" sz="500"/>
                        <a:t>5</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1</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$10</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$50</a:t>
                      </a:r>
                      <a:endParaRPr sz="500"/>
                    </a:p>
                  </a:txBody>
                  <a:tcPr marT="63500" marB="63500" marR="63500" marL="63500" anchor="ctr"/>
                </a:tc>
                <a:tc>
                  <a:txBody>
                    <a:bodyPr/>
                    <a:lstStyle/>
                    <a:p>
                      <a:pPr indent="0" lvl="0" marL="0" rtl="0" algn="ctr">
                        <a:spcBef>
                          <a:spcPts val="0"/>
                        </a:spcBef>
                        <a:spcAft>
                          <a:spcPts val="0"/>
                        </a:spcAft>
                        <a:buNone/>
                      </a:pPr>
                      <a:r>
                        <a:rPr lang="en" sz="500"/>
                        <a:t>$0</a:t>
                      </a:r>
                      <a:endParaRPr sz="500"/>
                    </a:p>
                  </a:txBody>
                  <a:tcPr marT="63500" marB="63500" marR="63500" marL="63500" anchor="ctr"/>
                </a:tc>
                <a:tc>
                  <a:txBody>
                    <a:bodyPr/>
                    <a:lstStyle/>
                    <a:p>
                      <a:pPr indent="0" lvl="0" marL="0" rtl="0" algn="ctr">
                        <a:spcBef>
                          <a:spcPts val="0"/>
                        </a:spcBef>
                        <a:spcAft>
                          <a:spcPts val="0"/>
                        </a:spcAft>
                        <a:buNone/>
                      </a:pPr>
                      <a:r>
                        <a:rPr lang="en" sz="500"/>
                        <a:t>$50</a:t>
                      </a:r>
                      <a:endParaRPr sz="500"/>
                    </a:p>
                  </a:txBody>
                  <a:tcPr marT="63500" marB="63500" marR="63500" marL="63500" anchor="ctr"/>
                </a:tc>
              </a:tr>
              <a:tr h="154975">
                <a:tc>
                  <a:txBody>
                    <a:bodyPr/>
                    <a:lstStyle/>
                    <a:p>
                      <a:pPr indent="0" lvl="0" marL="0" rtl="0" algn="l">
                        <a:spcBef>
                          <a:spcPts val="0"/>
                        </a:spcBef>
                        <a:spcAft>
                          <a:spcPts val="0"/>
                        </a:spcAft>
                        <a:buNone/>
                      </a:pPr>
                      <a:r>
                        <a:rPr lang="en" sz="500"/>
                        <a:t>Planning</a:t>
                      </a:r>
                      <a:endParaRPr sz="500"/>
                    </a:p>
                  </a:txBody>
                  <a:tcPr marT="63500" marB="63500" marR="63500" marL="63500" anchor="ctr"/>
                </a:tc>
                <a:tc>
                  <a:txBody>
                    <a:bodyPr/>
                    <a:lstStyle/>
                    <a:p>
                      <a:pPr indent="0" lvl="0" marL="0" rtl="0" algn="ctr">
                        <a:spcBef>
                          <a:spcPts val="0"/>
                        </a:spcBef>
                        <a:spcAft>
                          <a:spcPts val="0"/>
                        </a:spcAft>
                        <a:buNone/>
                      </a:pPr>
                      <a:r>
                        <a:rPr lang="en" sz="500"/>
                        <a:t>20</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1</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$10</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$200</a:t>
                      </a:r>
                      <a:endParaRPr sz="500"/>
                    </a:p>
                  </a:txBody>
                  <a:tcPr marT="63500" marB="63500" marR="63500" marL="63500" anchor="ctr"/>
                </a:tc>
                <a:tc>
                  <a:txBody>
                    <a:bodyPr/>
                    <a:lstStyle/>
                    <a:p>
                      <a:pPr indent="0" lvl="0" marL="0" rtl="0" algn="ctr">
                        <a:spcBef>
                          <a:spcPts val="0"/>
                        </a:spcBef>
                        <a:spcAft>
                          <a:spcPts val="0"/>
                        </a:spcAft>
                        <a:buNone/>
                      </a:pPr>
                      <a:r>
                        <a:rPr lang="en" sz="500"/>
                        <a:t>$0</a:t>
                      </a:r>
                      <a:endParaRPr sz="500"/>
                    </a:p>
                  </a:txBody>
                  <a:tcPr marT="63500" marB="63500" marR="63500" marL="63500" anchor="ctr"/>
                </a:tc>
                <a:tc>
                  <a:txBody>
                    <a:bodyPr/>
                    <a:lstStyle/>
                    <a:p>
                      <a:pPr indent="0" lvl="0" marL="0" rtl="0" algn="ctr">
                        <a:spcBef>
                          <a:spcPts val="0"/>
                        </a:spcBef>
                        <a:spcAft>
                          <a:spcPts val="0"/>
                        </a:spcAft>
                        <a:buNone/>
                      </a:pPr>
                      <a:r>
                        <a:rPr lang="en" sz="500"/>
                        <a:t>$200</a:t>
                      </a:r>
                      <a:endParaRPr sz="500"/>
                    </a:p>
                  </a:txBody>
                  <a:tcPr marT="63500" marB="63500" marR="63500" marL="63500" anchor="ctr"/>
                </a:tc>
              </a:tr>
              <a:tr h="154975">
                <a:tc>
                  <a:txBody>
                    <a:bodyPr/>
                    <a:lstStyle/>
                    <a:p>
                      <a:pPr indent="0" lvl="0" marL="0" rtl="0" algn="l">
                        <a:spcBef>
                          <a:spcPts val="0"/>
                        </a:spcBef>
                        <a:spcAft>
                          <a:spcPts val="0"/>
                        </a:spcAft>
                        <a:buNone/>
                      </a:pPr>
                      <a:r>
                        <a:rPr lang="en" sz="500"/>
                        <a:t>Executing</a:t>
                      </a:r>
                      <a:endParaRPr sz="500"/>
                    </a:p>
                  </a:txBody>
                  <a:tcPr marT="63500" marB="63500" marR="63500" marL="63500" anchor="ctr"/>
                </a:tc>
                <a:tc>
                  <a:txBody>
                    <a:bodyPr/>
                    <a:lstStyle/>
                    <a:p>
                      <a:pPr indent="0" lvl="0" marL="0" rtl="0" algn="ctr">
                        <a:spcBef>
                          <a:spcPts val="0"/>
                        </a:spcBef>
                        <a:spcAft>
                          <a:spcPts val="0"/>
                        </a:spcAft>
                        <a:buNone/>
                      </a:pPr>
                      <a:r>
                        <a:rPr lang="en" sz="500"/>
                        <a:t>15</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1</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$10</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$150</a:t>
                      </a:r>
                      <a:endParaRPr sz="500"/>
                    </a:p>
                  </a:txBody>
                  <a:tcPr marT="63500" marB="63500" marR="63500" marL="63500" anchor="ctr"/>
                </a:tc>
                <a:tc>
                  <a:txBody>
                    <a:bodyPr/>
                    <a:lstStyle/>
                    <a:p>
                      <a:pPr indent="0" lvl="0" marL="0" rtl="0" algn="ctr">
                        <a:spcBef>
                          <a:spcPts val="0"/>
                        </a:spcBef>
                        <a:spcAft>
                          <a:spcPts val="0"/>
                        </a:spcAft>
                        <a:buNone/>
                      </a:pPr>
                      <a:r>
                        <a:rPr lang="en" sz="500"/>
                        <a:t>$0</a:t>
                      </a:r>
                      <a:endParaRPr sz="500"/>
                    </a:p>
                  </a:txBody>
                  <a:tcPr marT="63500" marB="63500" marR="63500" marL="63500" anchor="ctr"/>
                </a:tc>
                <a:tc>
                  <a:txBody>
                    <a:bodyPr/>
                    <a:lstStyle/>
                    <a:p>
                      <a:pPr indent="0" lvl="0" marL="0" rtl="0" algn="ctr">
                        <a:spcBef>
                          <a:spcPts val="0"/>
                        </a:spcBef>
                        <a:spcAft>
                          <a:spcPts val="0"/>
                        </a:spcAft>
                        <a:buNone/>
                      </a:pPr>
                      <a:r>
                        <a:rPr lang="en" sz="500"/>
                        <a:t>$150</a:t>
                      </a:r>
                      <a:endParaRPr sz="500"/>
                    </a:p>
                  </a:txBody>
                  <a:tcPr marT="63500" marB="63500" marR="63500" marL="63500" anchor="ctr"/>
                </a:tc>
              </a:tr>
              <a:tr h="154975">
                <a:tc>
                  <a:txBody>
                    <a:bodyPr/>
                    <a:lstStyle/>
                    <a:p>
                      <a:pPr indent="0" lvl="0" marL="0" rtl="0" algn="l">
                        <a:spcBef>
                          <a:spcPts val="0"/>
                        </a:spcBef>
                        <a:spcAft>
                          <a:spcPts val="0"/>
                        </a:spcAft>
                        <a:buNone/>
                      </a:pPr>
                      <a:r>
                        <a:rPr lang="en" sz="500"/>
                        <a:t>Monitoring/Controlling</a:t>
                      </a:r>
                      <a:endParaRPr sz="500"/>
                    </a:p>
                  </a:txBody>
                  <a:tcPr marT="63500" marB="63500" marR="63500" marL="63500" anchor="ctr"/>
                </a:tc>
                <a:tc>
                  <a:txBody>
                    <a:bodyPr/>
                    <a:lstStyle/>
                    <a:p>
                      <a:pPr indent="0" lvl="0" marL="0" rtl="0" algn="ctr">
                        <a:spcBef>
                          <a:spcPts val="0"/>
                        </a:spcBef>
                        <a:spcAft>
                          <a:spcPts val="0"/>
                        </a:spcAft>
                        <a:buNone/>
                      </a:pPr>
                      <a:r>
                        <a:rPr lang="en" sz="500"/>
                        <a:t>15</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1</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$10</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$150</a:t>
                      </a:r>
                      <a:endParaRPr sz="500"/>
                    </a:p>
                  </a:txBody>
                  <a:tcPr marT="63500" marB="63500" marR="63500" marL="63500" anchor="ctr"/>
                </a:tc>
                <a:tc>
                  <a:txBody>
                    <a:bodyPr/>
                    <a:lstStyle/>
                    <a:p>
                      <a:pPr indent="0" lvl="0" marL="0" rtl="0" algn="ctr">
                        <a:spcBef>
                          <a:spcPts val="0"/>
                        </a:spcBef>
                        <a:spcAft>
                          <a:spcPts val="0"/>
                        </a:spcAft>
                        <a:buNone/>
                      </a:pPr>
                      <a:r>
                        <a:rPr lang="en" sz="500"/>
                        <a:t>$0</a:t>
                      </a:r>
                      <a:endParaRPr sz="500"/>
                    </a:p>
                  </a:txBody>
                  <a:tcPr marT="63500" marB="63500" marR="63500" marL="63500" anchor="ctr"/>
                </a:tc>
                <a:tc>
                  <a:txBody>
                    <a:bodyPr/>
                    <a:lstStyle/>
                    <a:p>
                      <a:pPr indent="0" lvl="0" marL="0" rtl="0" algn="ctr">
                        <a:spcBef>
                          <a:spcPts val="0"/>
                        </a:spcBef>
                        <a:spcAft>
                          <a:spcPts val="0"/>
                        </a:spcAft>
                        <a:buNone/>
                      </a:pPr>
                      <a:r>
                        <a:rPr lang="en" sz="500"/>
                        <a:t>$150</a:t>
                      </a:r>
                      <a:endParaRPr sz="500"/>
                    </a:p>
                  </a:txBody>
                  <a:tcPr marT="63500" marB="63500" marR="63500" marL="63500" anchor="ctr"/>
                </a:tc>
              </a:tr>
              <a:tr h="154975">
                <a:tc>
                  <a:txBody>
                    <a:bodyPr/>
                    <a:lstStyle/>
                    <a:p>
                      <a:pPr indent="0" lvl="0" marL="0" rtl="0" algn="l">
                        <a:spcBef>
                          <a:spcPts val="0"/>
                        </a:spcBef>
                        <a:spcAft>
                          <a:spcPts val="0"/>
                        </a:spcAft>
                        <a:buNone/>
                      </a:pPr>
                      <a:r>
                        <a:rPr lang="en" sz="500"/>
                        <a:t>Closing</a:t>
                      </a:r>
                      <a:endParaRPr sz="500"/>
                    </a:p>
                  </a:txBody>
                  <a:tcPr marT="63500" marB="63500" marR="63500" marL="63500" anchor="ctr"/>
                </a:tc>
                <a:tc>
                  <a:txBody>
                    <a:bodyPr/>
                    <a:lstStyle/>
                    <a:p>
                      <a:pPr indent="0" lvl="0" marL="0" rtl="0" algn="ctr">
                        <a:spcBef>
                          <a:spcPts val="0"/>
                        </a:spcBef>
                        <a:spcAft>
                          <a:spcPts val="0"/>
                        </a:spcAft>
                        <a:buNone/>
                      </a:pPr>
                      <a:r>
                        <a:rPr lang="en" sz="500"/>
                        <a:t>3</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1</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$10</a:t>
                      </a:r>
                      <a:endParaRPr sz="500"/>
                    </a:p>
                  </a:txBody>
                  <a:tcPr marT="63500" marB="63500" marR="63500" marL="63500" anchor="ctr">
                    <a:solidFill>
                      <a:srgbClr val="EFEFEF"/>
                    </a:solidFill>
                  </a:tcPr>
                </a:tc>
                <a:tc>
                  <a:txBody>
                    <a:bodyPr/>
                    <a:lstStyle/>
                    <a:p>
                      <a:pPr indent="0" lvl="0" marL="0" rtl="0" algn="ctr">
                        <a:spcBef>
                          <a:spcPts val="0"/>
                        </a:spcBef>
                        <a:spcAft>
                          <a:spcPts val="0"/>
                        </a:spcAft>
                        <a:buNone/>
                      </a:pPr>
                      <a:r>
                        <a:rPr lang="en" sz="500"/>
                        <a:t>$30</a:t>
                      </a:r>
                      <a:endParaRPr sz="500"/>
                    </a:p>
                  </a:txBody>
                  <a:tcPr marT="63500" marB="63500" marR="63500" marL="63500" anchor="ctr"/>
                </a:tc>
                <a:tc>
                  <a:txBody>
                    <a:bodyPr/>
                    <a:lstStyle/>
                    <a:p>
                      <a:pPr indent="0" lvl="0" marL="0" rtl="0" algn="ctr">
                        <a:spcBef>
                          <a:spcPts val="0"/>
                        </a:spcBef>
                        <a:spcAft>
                          <a:spcPts val="0"/>
                        </a:spcAft>
                        <a:buNone/>
                      </a:pPr>
                      <a:r>
                        <a:rPr lang="en" sz="500"/>
                        <a:t>$45</a:t>
                      </a:r>
                      <a:endParaRPr sz="500"/>
                    </a:p>
                  </a:txBody>
                  <a:tcPr marT="63500" marB="63500" marR="63500" marL="63500" anchor="ctr"/>
                </a:tc>
                <a:tc>
                  <a:txBody>
                    <a:bodyPr/>
                    <a:lstStyle/>
                    <a:p>
                      <a:pPr indent="0" lvl="0" marL="0" rtl="0" algn="ctr">
                        <a:spcBef>
                          <a:spcPts val="0"/>
                        </a:spcBef>
                        <a:spcAft>
                          <a:spcPts val="0"/>
                        </a:spcAft>
                        <a:buNone/>
                      </a:pPr>
                      <a:r>
                        <a:rPr lang="en" sz="500"/>
                        <a:t>$75</a:t>
                      </a:r>
                      <a:endParaRPr sz="500"/>
                    </a:p>
                  </a:txBody>
                  <a:tcPr marT="63500" marB="63500" marR="63500" marL="63500" anchor="ctr"/>
                </a:tc>
              </a:tr>
              <a:tr h="154975">
                <a:tc gridSpan="4">
                  <a:txBody>
                    <a:bodyPr/>
                    <a:lstStyle/>
                    <a:p>
                      <a:pPr indent="0" lvl="0" marL="0" rtl="0" algn="l">
                        <a:spcBef>
                          <a:spcPts val="0"/>
                        </a:spcBef>
                        <a:spcAft>
                          <a:spcPts val="0"/>
                        </a:spcAft>
                        <a:buNone/>
                      </a:pPr>
                      <a:r>
                        <a:rPr b="1" lang="en" sz="600">
                          <a:solidFill>
                            <a:schemeClr val="dk2"/>
                          </a:solidFill>
                        </a:rPr>
                        <a:t>TOTAL</a:t>
                      </a:r>
                      <a:endParaRPr b="1" sz="600">
                        <a:solidFill>
                          <a:schemeClr val="dk2"/>
                        </a:solidFill>
                      </a:endParaRPr>
                    </a:p>
                  </a:txBody>
                  <a:tcPr marT="63500" marB="63500" marR="63500" marL="63500" anchor="ctr">
                    <a:solidFill>
                      <a:schemeClr val="lt2"/>
                    </a:solidFill>
                  </a:tcPr>
                </a:tc>
                <a:tc hMerge="1"/>
                <a:tc hMerge="1"/>
                <a:tc hMerge="1"/>
                <a:tc>
                  <a:txBody>
                    <a:bodyPr/>
                    <a:lstStyle/>
                    <a:p>
                      <a:pPr indent="0" lvl="0" marL="0" rtl="0" algn="ctr">
                        <a:spcBef>
                          <a:spcPts val="0"/>
                        </a:spcBef>
                        <a:spcAft>
                          <a:spcPts val="0"/>
                        </a:spcAft>
                        <a:buNone/>
                      </a:pPr>
                      <a:r>
                        <a:rPr b="1" lang="en" sz="600">
                          <a:solidFill>
                            <a:schemeClr val="dk2"/>
                          </a:solidFill>
                        </a:rPr>
                        <a:t>$2,985</a:t>
                      </a:r>
                      <a:endParaRPr b="1" sz="600">
                        <a:solidFill>
                          <a:schemeClr val="dk2"/>
                        </a:solidFill>
                      </a:endParaRPr>
                    </a:p>
                  </a:txBody>
                  <a:tcPr marT="63500" marB="63500" marR="63500" marL="63500" anchor="ctr">
                    <a:solidFill>
                      <a:schemeClr val="lt2"/>
                    </a:solidFill>
                  </a:tcPr>
                </a:tc>
                <a:tc>
                  <a:txBody>
                    <a:bodyPr/>
                    <a:lstStyle/>
                    <a:p>
                      <a:pPr indent="0" lvl="0" marL="0" rtl="0" algn="ctr">
                        <a:spcBef>
                          <a:spcPts val="0"/>
                        </a:spcBef>
                        <a:spcAft>
                          <a:spcPts val="0"/>
                        </a:spcAft>
                        <a:buNone/>
                      </a:pPr>
                      <a:r>
                        <a:rPr b="1" lang="en" sz="600">
                          <a:solidFill>
                            <a:schemeClr val="dk2"/>
                          </a:solidFill>
                        </a:rPr>
                        <a:t>$45</a:t>
                      </a:r>
                      <a:endParaRPr b="1" sz="600">
                        <a:solidFill>
                          <a:schemeClr val="dk2"/>
                        </a:solidFill>
                      </a:endParaRPr>
                    </a:p>
                  </a:txBody>
                  <a:tcPr marT="63500" marB="63500" marR="63500" marL="63500" anchor="ctr">
                    <a:solidFill>
                      <a:schemeClr val="lt2"/>
                    </a:solidFill>
                  </a:tcPr>
                </a:tc>
                <a:tc>
                  <a:txBody>
                    <a:bodyPr/>
                    <a:lstStyle/>
                    <a:p>
                      <a:pPr indent="0" lvl="0" marL="0" rtl="0" algn="ctr">
                        <a:spcBef>
                          <a:spcPts val="0"/>
                        </a:spcBef>
                        <a:spcAft>
                          <a:spcPts val="0"/>
                        </a:spcAft>
                        <a:buNone/>
                      </a:pPr>
                      <a:r>
                        <a:rPr b="1" lang="en" sz="600">
                          <a:solidFill>
                            <a:schemeClr val="dk2"/>
                          </a:solidFill>
                        </a:rPr>
                        <a:t>$3,030</a:t>
                      </a:r>
                      <a:endParaRPr b="1" sz="600">
                        <a:solidFill>
                          <a:schemeClr val="dk2"/>
                        </a:solidFill>
                      </a:endParaRPr>
                    </a:p>
                  </a:txBody>
                  <a:tcPr marT="63500" marB="63500" marR="63500" marL="63500" anchor="ctr">
                    <a:solidFill>
                      <a:schemeClr val="lt2"/>
                    </a:solidFill>
                  </a:tcPr>
                </a:tc>
              </a:tr>
            </a:tbl>
          </a:graphicData>
        </a:graphic>
      </p:graphicFrame>
      <p:sp>
        <p:nvSpPr>
          <p:cNvPr id="846" name="Google Shape;846;p42"/>
          <p:cNvSpPr/>
          <p:nvPr/>
        </p:nvSpPr>
        <p:spPr>
          <a:xfrm>
            <a:off x="7159150" y="4832525"/>
            <a:ext cx="1563600" cy="2025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2"/>
          <p:cNvSpPr/>
          <p:nvPr/>
        </p:nvSpPr>
        <p:spPr>
          <a:xfrm rot="10800000">
            <a:off x="6370279" y="4832530"/>
            <a:ext cx="704700" cy="2025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2"/>
          <p:cNvSpPr/>
          <p:nvPr/>
        </p:nvSpPr>
        <p:spPr>
          <a:xfrm>
            <a:off x="3147575" y="1603500"/>
            <a:ext cx="265200" cy="2541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2"/>
          <p:cNvSpPr/>
          <p:nvPr/>
        </p:nvSpPr>
        <p:spPr>
          <a:xfrm rot="2479013">
            <a:off x="3347501" y="1819624"/>
            <a:ext cx="283995" cy="202152"/>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2"/>
          <p:cNvSpPr txBox="1"/>
          <p:nvPr/>
        </p:nvSpPr>
        <p:spPr>
          <a:xfrm>
            <a:off x="3632000" y="2003650"/>
            <a:ext cx="809100" cy="461700"/>
          </a:xfrm>
          <a:prstGeom prst="rect">
            <a:avLst/>
          </a:prstGeom>
          <a:solidFill>
            <a:schemeClr val="lt2"/>
          </a:solidFill>
          <a:ln cap="flat" cmpd="sng" w="19050">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chemeClr val="dk2"/>
                </a:solidFill>
              </a:rPr>
              <a:t>Labor Cost per Hour</a:t>
            </a:r>
            <a:endParaRPr b="1" sz="900">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43"/>
          <p:cNvSpPr txBox="1"/>
          <p:nvPr>
            <p:ph type="title"/>
          </p:nvPr>
        </p:nvSpPr>
        <p:spPr>
          <a:xfrm>
            <a:off x="1303950" y="386225"/>
            <a:ext cx="4735800" cy="528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Helvetica Neue"/>
                <a:ea typeface="Helvetica Neue"/>
                <a:cs typeface="Helvetica Neue"/>
                <a:sym typeface="Helvetica Neue"/>
              </a:rPr>
              <a:t>Communications Plan</a:t>
            </a:r>
            <a:endParaRPr>
              <a:latin typeface="Helvetica Neue"/>
              <a:ea typeface="Helvetica Neue"/>
              <a:cs typeface="Helvetica Neue"/>
              <a:sym typeface="Helvetica Neue"/>
            </a:endParaRPr>
          </a:p>
        </p:txBody>
      </p:sp>
      <p:grpSp>
        <p:nvGrpSpPr>
          <p:cNvPr id="856" name="Google Shape;856;p43"/>
          <p:cNvGrpSpPr/>
          <p:nvPr/>
        </p:nvGrpSpPr>
        <p:grpSpPr>
          <a:xfrm>
            <a:off x="6039750" y="48075"/>
            <a:ext cx="3059150" cy="402000"/>
            <a:chOff x="3731425" y="259875"/>
            <a:chExt cx="3059150" cy="402000"/>
          </a:xfrm>
        </p:grpSpPr>
        <p:sp>
          <p:nvSpPr>
            <p:cNvPr id="857" name="Google Shape;857;p43"/>
            <p:cNvSpPr/>
            <p:nvPr/>
          </p:nvSpPr>
          <p:spPr>
            <a:xfrm>
              <a:off x="3731425"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Initiating</a:t>
              </a:r>
              <a:endParaRPr sz="600"/>
            </a:p>
          </p:txBody>
        </p:sp>
        <p:sp>
          <p:nvSpPr>
            <p:cNvPr id="858" name="Google Shape;858;p43"/>
            <p:cNvSpPr/>
            <p:nvPr/>
          </p:nvSpPr>
          <p:spPr>
            <a:xfrm>
              <a:off x="4312900" y="259875"/>
              <a:ext cx="733200" cy="4020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Planning</a:t>
              </a:r>
              <a:endParaRPr/>
            </a:p>
          </p:txBody>
        </p:sp>
        <p:sp>
          <p:nvSpPr>
            <p:cNvPr id="859" name="Google Shape;859;p43"/>
            <p:cNvSpPr/>
            <p:nvPr/>
          </p:nvSpPr>
          <p:spPr>
            <a:xfrm>
              <a:off x="4894400"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Executing</a:t>
              </a:r>
              <a:endParaRPr/>
            </a:p>
          </p:txBody>
        </p:sp>
        <p:sp>
          <p:nvSpPr>
            <p:cNvPr id="860" name="Google Shape;860;p43"/>
            <p:cNvSpPr/>
            <p:nvPr/>
          </p:nvSpPr>
          <p:spPr>
            <a:xfrm>
              <a:off x="5470425"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Monitoring &amp; Controlling</a:t>
              </a:r>
              <a:endParaRPr/>
            </a:p>
          </p:txBody>
        </p:sp>
        <p:sp>
          <p:nvSpPr>
            <p:cNvPr id="861" name="Google Shape;861;p43"/>
            <p:cNvSpPr/>
            <p:nvPr/>
          </p:nvSpPr>
          <p:spPr>
            <a:xfrm>
              <a:off x="6057375"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Closing</a:t>
              </a:r>
              <a:endParaRPr/>
            </a:p>
          </p:txBody>
        </p:sp>
      </p:grpSp>
      <p:sp>
        <p:nvSpPr>
          <p:cNvPr id="862" name="Google Shape;862;p4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863" name="Google Shape;863;p43"/>
          <p:cNvGraphicFramePr/>
          <p:nvPr/>
        </p:nvGraphicFramePr>
        <p:xfrm>
          <a:off x="1365950" y="1027225"/>
          <a:ext cx="3000000" cy="3000000"/>
        </p:xfrm>
        <a:graphic>
          <a:graphicData uri="http://schemas.openxmlformats.org/drawingml/2006/table">
            <a:tbl>
              <a:tblPr>
                <a:noFill/>
                <a:tableStyleId>{7ED5A59B-DE26-45D4-A101-B6C109A070FB}</a:tableStyleId>
              </a:tblPr>
              <a:tblGrid>
                <a:gridCol w="1198125"/>
                <a:gridCol w="1313350"/>
                <a:gridCol w="1186625"/>
                <a:gridCol w="1255775"/>
                <a:gridCol w="1094450"/>
                <a:gridCol w="1140525"/>
              </a:tblGrid>
              <a:tr h="258975">
                <a:tc>
                  <a:txBody>
                    <a:bodyPr/>
                    <a:lstStyle/>
                    <a:p>
                      <a:pPr indent="0" lvl="0" marL="0" rtl="0" algn="l">
                        <a:spcBef>
                          <a:spcPts val="0"/>
                        </a:spcBef>
                        <a:spcAft>
                          <a:spcPts val="0"/>
                        </a:spcAft>
                        <a:buNone/>
                      </a:pPr>
                      <a:r>
                        <a:rPr b="1" lang="en" sz="1000">
                          <a:solidFill>
                            <a:schemeClr val="dk2"/>
                          </a:solidFill>
                        </a:rPr>
                        <a:t>Stakeholder</a:t>
                      </a:r>
                      <a:endParaRPr b="1" sz="1000">
                        <a:solidFill>
                          <a:schemeClr val="dk2"/>
                        </a:solidFill>
                      </a:endParaRPr>
                    </a:p>
                  </a:txBody>
                  <a:tcPr marT="63500" marB="63500" marR="63500" marL="635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000">
                          <a:solidFill>
                            <a:schemeClr val="dk2"/>
                          </a:solidFill>
                        </a:rPr>
                        <a:t>What</a:t>
                      </a:r>
                      <a:endParaRPr b="1" sz="1000">
                        <a:solidFill>
                          <a:schemeClr val="dk2"/>
                        </a:solidFill>
                      </a:endParaRPr>
                    </a:p>
                  </a:txBody>
                  <a:tcPr marT="63500" marB="63500" marR="63500" marL="635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000">
                          <a:solidFill>
                            <a:schemeClr val="dk2"/>
                          </a:solidFill>
                        </a:rPr>
                        <a:t>When</a:t>
                      </a:r>
                      <a:endParaRPr b="1" sz="1000">
                        <a:solidFill>
                          <a:schemeClr val="dk2"/>
                        </a:solidFill>
                      </a:endParaRPr>
                    </a:p>
                  </a:txBody>
                  <a:tcPr marT="63500" marB="63500" marR="63500" marL="635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000">
                          <a:solidFill>
                            <a:schemeClr val="dk2"/>
                          </a:solidFill>
                        </a:rPr>
                        <a:t>How</a:t>
                      </a:r>
                      <a:endParaRPr b="1" sz="1000">
                        <a:solidFill>
                          <a:schemeClr val="dk2"/>
                        </a:solidFill>
                      </a:endParaRPr>
                    </a:p>
                  </a:txBody>
                  <a:tcPr marT="63500" marB="63500" marR="63500" marL="635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000">
                          <a:solidFill>
                            <a:schemeClr val="dk2"/>
                          </a:solidFill>
                        </a:rPr>
                        <a:t>Who</a:t>
                      </a:r>
                      <a:endParaRPr b="1" sz="1000">
                        <a:solidFill>
                          <a:schemeClr val="dk2"/>
                        </a:solidFill>
                      </a:endParaRPr>
                    </a:p>
                  </a:txBody>
                  <a:tcPr marT="63500" marB="63500" marR="63500" marL="635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000">
                          <a:solidFill>
                            <a:schemeClr val="dk2"/>
                          </a:solidFill>
                        </a:rPr>
                        <a:t>Where</a:t>
                      </a:r>
                      <a:endParaRPr b="1" sz="1000">
                        <a:solidFill>
                          <a:schemeClr val="dk2"/>
                        </a:solidFill>
                      </a:endParaRPr>
                    </a:p>
                  </a:txBody>
                  <a:tcPr marT="63500" marB="63500" marR="63500" marL="6350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solidFill>
                      <a:schemeClr val="lt2"/>
                    </a:solidFill>
                  </a:tcPr>
                </a:tc>
              </a:tr>
              <a:tr h="386850">
                <a:tc>
                  <a:txBody>
                    <a:bodyPr/>
                    <a:lstStyle/>
                    <a:p>
                      <a:pPr indent="0" lvl="0" marL="0" rtl="0" algn="l">
                        <a:spcBef>
                          <a:spcPts val="0"/>
                        </a:spcBef>
                        <a:spcAft>
                          <a:spcPts val="0"/>
                        </a:spcAft>
                        <a:buNone/>
                      </a:pPr>
                      <a:r>
                        <a:rPr lang="en" sz="1000"/>
                        <a:t>Client</a:t>
                      </a:r>
                      <a:endParaRPr sz="1000"/>
                    </a:p>
                  </a:txBody>
                  <a:tcPr marT="63500" marB="63500" marR="63500" marL="63500" anchor="ctr">
                    <a:lnT cap="flat" cmpd="sng" w="12700">
                      <a:solidFill>
                        <a:schemeClr val="dk2"/>
                      </a:solidFill>
                      <a:prstDash val="solid"/>
                      <a:round/>
                      <a:headEnd len="sm" w="sm" type="none"/>
                      <a:tailEnd len="sm" w="sm" type="none"/>
                    </a:lnT>
                    <a:solidFill>
                      <a:srgbClr val="D0E0E3"/>
                    </a:solidFill>
                  </a:tcPr>
                </a:tc>
                <a:tc>
                  <a:txBody>
                    <a:bodyPr/>
                    <a:lstStyle/>
                    <a:p>
                      <a:pPr indent="0" lvl="0" marL="0" rtl="0" algn="l">
                        <a:spcBef>
                          <a:spcPts val="0"/>
                        </a:spcBef>
                        <a:spcAft>
                          <a:spcPts val="0"/>
                        </a:spcAft>
                        <a:buNone/>
                      </a:pPr>
                      <a:r>
                        <a:rPr lang="en" sz="1000"/>
                        <a:t>Status of the project</a:t>
                      </a:r>
                      <a:endParaRPr sz="1000"/>
                    </a:p>
                  </a:txBody>
                  <a:tcPr marT="63500" marB="63500" marR="63500" marL="63500" anchor="ctr">
                    <a:lnT cap="flat" cmpd="sng" w="12700">
                      <a:solidFill>
                        <a:schemeClr val="dk2"/>
                      </a:solidFill>
                      <a:prstDash val="solid"/>
                      <a:round/>
                      <a:headEnd len="sm" w="sm" type="none"/>
                      <a:tailEnd len="sm" w="sm" type="none"/>
                    </a:lnT>
                    <a:solidFill>
                      <a:srgbClr val="D0E0E3"/>
                    </a:solidFill>
                  </a:tcPr>
                </a:tc>
                <a:tc>
                  <a:txBody>
                    <a:bodyPr/>
                    <a:lstStyle/>
                    <a:p>
                      <a:pPr indent="0" lvl="0" marL="0" rtl="0" algn="l">
                        <a:spcBef>
                          <a:spcPts val="0"/>
                        </a:spcBef>
                        <a:spcAft>
                          <a:spcPts val="0"/>
                        </a:spcAft>
                        <a:buNone/>
                      </a:pPr>
                      <a:r>
                        <a:rPr lang="en" sz="1000"/>
                        <a:t>1x week</a:t>
                      </a:r>
                      <a:endParaRPr sz="1000"/>
                    </a:p>
                  </a:txBody>
                  <a:tcPr marT="63500" marB="63500" marR="63500" marL="63500" anchor="ctr">
                    <a:lnT cap="flat" cmpd="sng" w="12700">
                      <a:solidFill>
                        <a:schemeClr val="dk2"/>
                      </a:solidFill>
                      <a:prstDash val="solid"/>
                      <a:round/>
                      <a:headEnd len="sm" w="sm" type="none"/>
                      <a:tailEnd len="sm" w="sm" type="none"/>
                    </a:lnT>
                    <a:solidFill>
                      <a:srgbClr val="D0E0E3"/>
                    </a:solidFill>
                  </a:tcPr>
                </a:tc>
                <a:tc>
                  <a:txBody>
                    <a:bodyPr/>
                    <a:lstStyle/>
                    <a:p>
                      <a:pPr indent="0" lvl="0" marL="0" rtl="0" algn="l">
                        <a:spcBef>
                          <a:spcPts val="0"/>
                        </a:spcBef>
                        <a:spcAft>
                          <a:spcPts val="0"/>
                        </a:spcAft>
                        <a:buNone/>
                      </a:pPr>
                      <a:r>
                        <a:rPr lang="en" sz="1000"/>
                        <a:t>Verbal Status Report</a:t>
                      </a:r>
                      <a:endParaRPr sz="1000"/>
                    </a:p>
                  </a:txBody>
                  <a:tcPr marT="63500" marB="63500" marR="63500" marL="63500" anchor="ctr">
                    <a:lnT cap="flat" cmpd="sng" w="12700">
                      <a:solidFill>
                        <a:schemeClr val="dk2"/>
                      </a:solidFill>
                      <a:prstDash val="solid"/>
                      <a:round/>
                      <a:headEnd len="sm" w="sm" type="none"/>
                      <a:tailEnd len="sm" w="sm" type="none"/>
                    </a:lnT>
                    <a:solidFill>
                      <a:srgbClr val="D0E0E3"/>
                    </a:solidFill>
                  </a:tcPr>
                </a:tc>
                <a:tc>
                  <a:txBody>
                    <a:bodyPr/>
                    <a:lstStyle/>
                    <a:p>
                      <a:pPr indent="0" lvl="0" marL="0" rtl="0" algn="l">
                        <a:spcBef>
                          <a:spcPts val="0"/>
                        </a:spcBef>
                        <a:spcAft>
                          <a:spcPts val="0"/>
                        </a:spcAft>
                        <a:buNone/>
                      </a:pPr>
                      <a:r>
                        <a:rPr lang="en" sz="1000"/>
                        <a:t>PM</a:t>
                      </a:r>
                      <a:endParaRPr sz="1000"/>
                    </a:p>
                  </a:txBody>
                  <a:tcPr marT="63500" marB="63500" marR="63500" marL="63500" anchor="ctr">
                    <a:lnT cap="flat" cmpd="sng" w="12700">
                      <a:solidFill>
                        <a:schemeClr val="dk2"/>
                      </a:solidFill>
                      <a:prstDash val="solid"/>
                      <a:round/>
                      <a:headEnd len="sm" w="sm" type="none"/>
                      <a:tailEnd len="sm" w="sm" type="none"/>
                    </a:lnT>
                    <a:solidFill>
                      <a:srgbClr val="D0E0E3"/>
                    </a:solidFill>
                  </a:tcPr>
                </a:tc>
                <a:tc>
                  <a:txBody>
                    <a:bodyPr/>
                    <a:lstStyle/>
                    <a:p>
                      <a:pPr indent="0" lvl="0" marL="0" rtl="0" algn="l">
                        <a:spcBef>
                          <a:spcPts val="0"/>
                        </a:spcBef>
                        <a:spcAft>
                          <a:spcPts val="0"/>
                        </a:spcAft>
                        <a:buNone/>
                      </a:pPr>
                      <a:r>
                        <a:rPr lang="en" sz="1000"/>
                        <a:t>In Person or via Zoom</a:t>
                      </a:r>
                      <a:endParaRPr sz="1000"/>
                    </a:p>
                  </a:txBody>
                  <a:tcPr marT="63500" marB="63500" marR="63500" marL="63500" anchor="ctr">
                    <a:lnT cap="flat" cmpd="sng" w="12700">
                      <a:solidFill>
                        <a:schemeClr val="dk2"/>
                      </a:solidFill>
                      <a:prstDash val="solid"/>
                      <a:round/>
                      <a:headEnd len="sm" w="sm" type="none"/>
                      <a:tailEnd len="sm" w="sm" type="none"/>
                    </a:lnT>
                    <a:solidFill>
                      <a:srgbClr val="D0E0E3"/>
                    </a:solidFill>
                  </a:tcPr>
                </a:tc>
              </a:tr>
              <a:tr h="514700">
                <a:tc>
                  <a:txBody>
                    <a:bodyPr/>
                    <a:lstStyle/>
                    <a:p>
                      <a:pPr indent="0" lvl="0" marL="0" rtl="0" algn="l">
                        <a:spcBef>
                          <a:spcPts val="0"/>
                        </a:spcBef>
                        <a:spcAft>
                          <a:spcPts val="0"/>
                        </a:spcAft>
                        <a:buNone/>
                      </a:pPr>
                      <a:r>
                        <a:rPr lang="en" sz="1000"/>
                        <a:t>Client</a:t>
                      </a:r>
                      <a:endParaRPr sz="1000"/>
                    </a:p>
                  </a:txBody>
                  <a:tcPr marT="63500" marB="63500" marR="63500" marL="63500" anchor="ctr"/>
                </a:tc>
                <a:tc>
                  <a:txBody>
                    <a:bodyPr/>
                    <a:lstStyle/>
                    <a:p>
                      <a:pPr indent="0" lvl="0" marL="0" rtl="0" algn="l">
                        <a:spcBef>
                          <a:spcPts val="0"/>
                        </a:spcBef>
                        <a:spcAft>
                          <a:spcPts val="0"/>
                        </a:spcAft>
                        <a:buNone/>
                      </a:pPr>
                      <a:r>
                        <a:rPr lang="en" sz="1000"/>
                        <a:t>Project Plan</a:t>
                      </a:r>
                      <a:endParaRPr sz="1000"/>
                    </a:p>
                  </a:txBody>
                  <a:tcPr marT="63500" marB="63500" marR="63500" marL="63500" anchor="ctr"/>
                </a:tc>
                <a:tc>
                  <a:txBody>
                    <a:bodyPr/>
                    <a:lstStyle/>
                    <a:p>
                      <a:pPr indent="0" lvl="0" marL="0" rtl="0" algn="l">
                        <a:spcBef>
                          <a:spcPts val="0"/>
                        </a:spcBef>
                        <a:spcAft>
                          <a:spcPts val="0"/>
                        </a:spcAft>
                        <a:buNone/>
                      </a:pPr>
                      <a:r>
                        <a:rPr lang="en" sz="1000"/>
                        <a:t>End of Project (April 26, 2023)</a:t>
                      </a:r>
                      <a:endParaRPr sz="1000"/>
                    </a:p>
                  </a:txBody>
                  <a:tcPr marT="63500" marB="63500" marR="63500" marL="63500" anchor="ctr"/>
                </a:tc>
                <a:tc>
                  <a:txBody>
                    <a:bodyPr/>
                    <a:lstStyle/>
                    <a:p>
                      <a:pPr indent="0" lvl="0" marL="0" rtl="0" algn="l">
                        <a:spcBef>
                          <a:spcPts val="0"/>
                        </a:spcBef>
                        <a:spcAft>
                          <a:spcPts val="0"/>
                        </a:spcAft>
                        <a:buNone/>
                      </a:pPr>
                      <a:r>
                        <a:rPr lang="en" sz="1000"/>
                        <a:t>Presentation</a:t>
                      </a:r>
                      <a:endParaRPr sz="1000"/>
                    </a:p>
                  </a:txBody>
                  <a:tcPr marT="63500" marB="63500" marR="63500" marL="63500" anchor="ctr"/>
                </a:tc>
                <a:tc>
                  <a:txBody>
                    <a:bodyPr/>
                    <a:lstStyle/>
                    <a:p>
                      <a:pPr indent="0" lvl="0" marL="0" rtl="0" algn="l">
                        <a:spcBef>
                          <a:spcPts val="0"/>
                        </a:spcBef>
                        <a:spcAft>
                          <a:spcPts val="0"/>
                        </a:spcAft>
                        <a:buNone/>
                      </a:pPr>
                      <a:r>
                        <a:rPr lang="en" sz="1000"/>
                        <a:t>PM and all Team Members</a:t>
                      </a:r>
                      <a:endParaRPr sz="1000"/>
                    </a:p>
                  </a:txBody>
                  <a:tcPr marT="63500" marB="63500" marR="63500" marL="63500" anchor="ctr"/>
                </a:tc>
                <a:tc>
                  <a:txBody>
                    <a:bodyPr/>
                    <a:lstStyle/>
                    <a:p>
                      <a:pPr indent="0" lvl="0" marL="0" rtl="0" algn="l">
                        <a:spcBef>
                          <a:spcPts val="0"/>
                        </a:spcBef>
                        <a:spcAft>
                          <a:spcPts val="0"/>
                        </a:spcAft>
                        <a:buNone/>
                      </a:pPr>
                      <a:r>
                        <a:rPr lang="en" sz="1000"/>
                        <a:t>In Person</a:t>
                      </a:r>
                      <a:endParaRPr sz="1000"/>
                    </a:p>
                  </a:txBody>
                  <a:tcPr marT="63500" marB="63500" marR="63500" marL="63500" anchor="ctr"/>
                </a:tc>
              </a:tr>
              <a:tr h="386850">
                <a:tc>
                  <a:txBody>
                    <a:bodyPr/>
                    <a:lstStyle/>
                    <a:p>
                      <a:pPr indent="0" lvl="0" marL="0" rtl="0" algn="l">
                        <a:spcBef>
                          <a:spcPts val="0"/>
                        </a:spcBef>
                        <a:spcAft>
                          <a:spcPts val="0"/>
                        </a:spcAft>
                        <a:buNone/>
                      </a:pPr>
                      <a:r>
                        <a:rPr lang="en" sz="1000"/>
                        <a:t>Sponsor</a:t>
                      </a:r>
                      <a:endParaRPr sz="1000"/>
                    </a:p>
                  </a:txBody>
                  <a:tcPr marT="63500" marB="63500" marR="63500" marL="63500" anchor="ctr"/>
                </a:tc>
                <a:tc>
                  <a:txBody>
                    <a:bodyPr/>
                    <a:lstStyle/>
                    <a:p>
                      <a:pPr indent="0" lvl="0" marL="0" rtl="0" algn="l">
                        <a:spcBef>
                          <a:spcPts val="0"/>
                        </a:spcBef>
                        <a:spcAft>
                          <a:spcPts val="0"/>
                        </a:spcAft>
                        <a:buNone/>
                      </a:pPr>
                      <a:r>
                        <a:rPr lang="en" sz="1000"/>
                        <a:t>Status of the project</a:t>
                      </a:r>
                      <a:endParaRPr sz="1000"/>
                    </a:p>
                  </a:txBody>
                  <a:tcPr marT="63500" marB="63500" marR="63500" marL="63500" anchor="ctr"/>
                </a:tc>
                <a:tc>
                  <a:txBody>
                    <a:bodyPr/>
                    <a:lstStyle/>
                    <a:p>
                      <a:pPr indent="0" lvl="0" marL="0" rtl="0" algn="l">
                        <a:spcBef>
                          <a:spcPts val="0"/>
                        </a:spcBef>
                        <a:spcAft>
                          <a:spcPts val="0"/>
                        </a:spcAft>
                        <a:buNone/>
                      </a:pPr>
                      <a:r>
                        <a:rPr lang="en" sz="1000"/>
                        <a:t>1x month</a:t>
                      </a:r>
                      <a:endParaRPr sz="1000"/>
                    </a:p>
                  </a:txBody>
                  <a:tcPr marT="63500" marB="63500" marR="63500" marL="63500" anchor="ctr"/>
                </a:tc>
                <a:tc>
                  <a:txBody>
                    <a:bodyPr/>
                    <a:lstStyle/>
                    <a:p>
                      <a:pPr indent="0" lvl="0" marL="0" rtl="0" algn="l">
                        <a:spcBef>
                          <a:spcPts val="0"/>
                        </a:spcBef>
                        <a:spcAft>
                          <a:spcPts val="0"/>
                        </a:spcAft>
                        <a:buNone/>
                      </a:pPr>
                      <a:r>
                        <a:rPr lang="en" sz="1000"/>
                        <a:t>Status Report</a:t>
                      </a:r>
                      <a:endParaRPr sz="1000"/>
                    </a:p>
                  </a:txBody>
                  <a:tcPr marT="63500" marB="63500" marR="63500" marL="63500" anchor="ctr"/>
                </a:tc>
                <a:tc>
                  <a:txBody>
                    <a:bodyPr/>
                    <a:lstStyle/>
                    <a:p>
                      <a:pPr indent="0" lvl="0" marL="0" rtl="0" algn="l">
                        <a:spcBef>
                          <a:spcPts val="0"/>
                        </a:spcBef>
                        <a:spcAft>
                          <a:spcPts val="0"/>
                        </a:spcAft>
                        <a:buNone/>
                      </a:pPr>
                      <a:r>
                        <a:rPr lang="en" sz="1000"/>
                        <a:t>PM</a:t>
                      </a:r>
                      <a:endParaRPr sz="1000"/>
                    </a:p>
                  </a:txBody>
                  <a:tcPr marT="63500" marB="63500" marR="63500" marL="63500" anchor="ctr"/>
                </a:tc>
                <a:tc>
                  <a:txBody>
                    <a:bodyPr/>
                    <a:lstStyle/>
                    <a:p>
                      <a:pPr indent="0" lvl="0" marL="0" rtl="0" algn="l">
                        <a:spcBef>
                          <a:spcPts val="0"/>
                        </a:spcBef>
                        <a:spcAft>
                          <a:spcPts val="0"/>
                        </a:spcAft>
                        <a:buNone/>
                      </a:pPr>
                      <a:r>
                        <a:rPr lang="en" sz="1000"/>
                        <a:t>Email</a:t>
                      </a:r>
                      <a:endParaRPr sz="1000"/>
                    </a:p>
                  </a:txBody>
                  <a:tcPr marT="63500" marB="63500" marR="63500" marL="63500" anchor="ctr"/>
                </a:tc>
              </a:tr>
              <a:tr h="514700">
                <a:tc>
                  <a:txBody>
                    <a:bodyPr/>
                    <a:lstStyle/>
                    <a:p>
                      <a:pPr indent="0" lvl="0" marL="0" rtl="0" algn="l">
                        <a:spcBef>
                          <a:spcPts val="0"/>
                        </a:spcBef>
                        <a:spcAft>
                          <a:spcPts val="0"/>
                        </a:spcAft>
                        <a:buNone/>
                      </a:pPr>
                      <a:r>
                        <a:rPr lang="en" sz="1000"/>
                        <a:t>Team Members</a:t>
                      </a:r>
                      <a:endParaRPr sz="1000"/>
                    </a:p>
                  </a:txBody>
                  <a:tcPr marT="63500" marB="63500" marR="63500" marL="63500" anchor="ctr">
                    <a:solidFill>
                      <a:srgbClr val="D0E0E3"/>
                    </a:solidFill>
                  </a:tcPr>
                </a:tc>
                <a:tc>
                  <a:txBody>
                    <a:bodyPr/>
                    <a:lstStyle/>
                    <a:p>
                      <a:pPr indent="0" lvl="0" marL="0" rtl="0" algn="l">
                        <a:spcBef>
                          <a:spcPts val="0"/>
                        </a:spcBef>
                        <a:spcAft>
                          <a:spcPts val="0"/>
                        </a:spcAft>
                        <a:buNone/>
                      </a:pPr>
                      <a:r>
                        <a:rPr lang="en" sz="1000"/>
                        <a:t>Individual progress on project</a:t>
                      </a:r>
                      <a:endParaRPr sz="1000"/>
                    </a:p>
                  </a:txBody>
                  <a:tcPr marT="63500" marB="63500" marR="63500" marL="63500" anchor="ctr">
                    <a:solidFill>
                      <a:srgbClr val="D0E0E3"/>
                    </a:solidFill>
                  </a:tcPr>
                </a:tc>
                <a:tc>
                  <a:txBody>
                    <a:bodyPr/>
                    <a:lstStyle/>
                    <a:p>
                      <a:pPr indent="0" lvl="0" marL="0" rtl="0" algn="l">
                        <a:spcBef>
                          <a:spcPts val="0"/>
                        </a:spcBef>
                        <a:spcAft>
                          <a:spcPts val="0"/>
                        </a:spcAft>
                        <a:buNone/>
                      </a:pPr>
                      <a:r>
                        <a:rPr lang="en" sz="1000"/>
                        <a:t>1x week</a:t>
                      </a:r>
                      <a:endParaRPr sz="1000"/>
                    </a:p>
                  </a:txBody>
                  <a:tcPr marT="63500" marB="63500" marR="63500" marL="63500" anchor="ctr">
                    <a:solidFill>
                      <a:srgbClr val="D0E0E3"/>
                    </a:solidFill>
                  </a:tcPr>
                </a:tc>
                <a:tc>
                  <a:txBody>
                    <a:bodyPr/>
                    <a:lstStyle/>
                    <a:p>
                      <a:pPr indent="0" lvl="0" marL="0" rtl="0" algn="l">
                        <a:spcBef>
                          <a:spcPts val="0"/>
                        </a:spcBef>
                        <a:spcAft>
                          <a:spcPts val="0"/>
                        </a:spcAft>
                        <a:buNone/>
                      </a:pPr>
                      <a:r>
                        <a:rPr lang="en" sz="1000"/>
                        <a:t>Progress Report</a:t>
                      </a:r>
                      <a:endParaRPr sz="1000"/>
                    </a:p>
                  </a:txBody>
                  <a:tcPr marT="63500" marB="63500" marR="63500" marL="63500" anchor="ctr">
                    <a:solidFill>
                      <a:srgbClr val="D0E0E3"/>
                    </a:solidFill>
                  </a:tcPr>
                </a:tc>
                <a:tc>
                  <a:txBody>
                    <a:bodyPr/>
                    <a:lstStyle/>
                    <a:p>
                      <a:pPr indent="0" lvl="0" marL="0" rtl="0" algn="l">
                        <a:spcBef>
                          <a:spcPts val="0"/>
                        </a:spcBef>
                        <a:spcAft>
                          <a:spcPts val="0"/>
                        </a:spcAft>
                        <a:buNone/>
                      </a:pPr>
                      <a:r>
                        <a:rPr lang="en" sz="1000"/>
                        <a:t>All Team Members</a:t>
                      </a:r>
                      <a:endParaRPr sz="1000"/>
                    </a:p>
                  </a:txBody>
                  <a:tcPr marT="63500" marB="63500" marR="63500" marL="63500" anchor="ctr">
                    <a:solidFill>
                      <a:srgbClr val="D0E0E3"/>
                    </a:solidFill>
                  </a:tcPr>
                </a:tc>
                <a:tc>
                  <a:txBody>
                    <a:bodyPr/>
                    <a:lstStyle/>
                    <a:p>
                      <a:pPr indent="0" lvl="0" marL="0" rtl="0" algn="l">
                        <a:spcBef>
                          <a:spcPts val="0"/>
                        </a:spcBef>
                        <a:spcAft>
                          <a:spcPts val="0"/>
                        </a:spcAft>
                        <a:buNone/>
                      </a:pPr>
                      <a:r>
                        <a:rPr lang="en" sz="1000"/>
                        <a:t>In Person, via Zoom, or WhatsApp</a:t>
                      </a:r>
                      <a:endParaRPr sz="1000"/>
                    </a:p>
                  </a:txBody>
                  <a:tcPr marT="63500" marB="63500" marR="63500" marL="63500" anchor="ctr">
                    <a:solidFill>
                      <a:srgbClr val="D0E0E3"/>
                    </a:solidFill>
                  </a:tcPr>
                </a:tc>
              </a:tr>
              <a:tr h="514700">
                <a:tc>
                  <a:txBody>
                    <a:bodyPr/>
                    <a:lstStyle/>
                    <a:p>
                      <a:pPr indent="0" lvl="0" marL="0" rtl="0" algn="l">
                        <a:spcBef>
                          <a:spcPts val="0"/>
                        </a:spcBef>
                        <a:spcAft>
                          <a:spcPts val="0"/>
                        </a:spcAft>
                        <a:buNone/>
                      </a:pPr>
                      <a:r>
                        <a:rPr lang="en" sz="1000"/>
                        <a:t>Investor Panel</a:t>
                      </a:r>
                      <a:endParaRPr sz="1000"/>
                    </a:p>
                  </a:txBody>
                  <a:tcPr marT="63500" marB="63500" marR="63500" marL="63500" anchor="ctr"/>
                </a:tc>
                <a:tc>
                  <a:txBody>
                    <a:bodyPr/>
                    <a:lstStyle/>
                    <a:p>
                      <a:pPr indent="0" lvl="0" marL="0" rtl="0" algn="l">
                        <a:spcBef>
                          <a:spcPts val="0"/>
                        </a:spcBef>
                        <a:spcAft>
                          <a:spcPts val="0"/>
                        </a:spcAft>
                        <a:buNone/>
                      </a:pPr>
                      <a:r>
                        <a:rPr lang="en" sz="1000"/>
                        <a:t>Project Plan</a:t>
                      </a:r>
                      <a:endParaRPr sz="1000"/>
                    </a:p>
                  </a:txBody>
                  <a:tcPr marT="63500" marB="63500" marR="63500" marL="63500" anchor="ctr"/>
                </a:tc>
                <a:tc>
                  <a:txBody>
                    <a:bodyPr/>
                    <a:lstStyle/>
                    <a:p>
                      <a:pPr indent="0" lvl="0" marL="0" rtl="0" algn="l">
                        <a:spcBef>
                          <a:spcPts val="0"/>
                        </a:spcBef>
                        <a:spcAft>
                          <a:spcPts val="0"/>
                        </a:spcAft>
                        <a:buNone/>
                      </a:pPr>
                      <a:r>
                        <a:rPr lang="en" sz="1000"/>
                        <a:t>End of Project (April 26, 2023)</a:t>
                      </a:r>
                      <a:endParaRPr sz="1000"/>
                    </a:p>
                  </a:txBody>
                  <a:tcPr marT="63500" marB="63500" marR="63500" marL="63500" anchor="ctr"/>
                </a:tc>
                <a:tc>
                  <a:txBody>
                    <a:bodyPr/>
                    <a:lstStyle/>
                    <a:p>
                      <a:pPr indent="0" lvl="0" marL="0" rtl="0" algn="l">
                        <a:spcBef>
                          <a:spcPts val="0"/>
                        </a:spcBef>
                        <a:spcAft>
                          <a:spcPts val="0"/>
                        </a:spcAft>
                        <a:buNone/>
                      </a:pPr>
                      <a:r>
                        <a:rPr lang="en" sz="1000"/>
                        <a:t>Presentation</a:t>
                      </a:r>
                      <a:endParaRPr sz="1000"/>
                    </a:p>
                  </a:txBody>
                  <a:tcPr marT="63500" marB="63500" marR="63500" marL="63500" anchor="ctr"/>
                </a:tc>
                <a:tc>
                  <a:txBody>
                    <a:bodyPr/>
                    <a:lstStyle/>
                    <a:p>
                      <a:pPr indent="0" lvl="0" marL="0" rtl="0" algn="l">
                        <a:spcBef>
                          <a:spcPts val="0"/>
                        </a:spcBef>
                        <a:spcAft>
                          <a:spcPts val="0"/>
                        </a:spcAft>
                        <a:buNone/>
                      </a:pPr>
                      <a:r>
                        <a:rPr lang="en" sz="1000"/>
                        <a:t>PM and all Team Members</a:t>
                      </a:r>
                      <a:endParaRPr sz="1000"/>
                    </a:p>
                  </a:txBody>
                  <a:tcPr marT="63500" marB="63500" marR="63500" marL="63500" anchor="ctr"/>
                </a:tc>
                <a:tc>
                  <a:txBody>
                    <a:bodyPr/>
                    <a:lstStyle/>
                    <a:p>
                      <a:pPr indent="0" lvl="0" marL="0" rtl="0" algn="l">
                        <a:spcBef>
                          <a:spcPts val="0"/>
                        </a:spcBef>
                        <a:spcAft>
                          <a:spcPts val="0"/>
                        </a:spcAft>
                        <a:buNone/>
                      </a:pPr>
                      <a:r>
                        <a:rPr lang="en" sz="1000"/>
                        <a:t>In Person</a:t>
                      </a:r>
                      <a:endParaRPr sz="1000"/>
                    </a:p>
                  </a:txBody>
                  <a:tcPr marT="63500" marB="63500" marR="63500" marL="63500" anchor="ctr"/>
                </a:tc>
              </a:tr>
              <a:tr h="514700">
                <a:tc>
                  <a:txBody>
                    <a:bodyPr/>
                    <a:lstStyle/>
                    <a:p>
                      <a:pPr indent="0" lvl="0" marL="0" rtl="0" algn="l">
                        <a:spcBef>
                          <a:spcPts val="0"/>
                        </a:spcBef>
                        <a:spcAft>
                          <a:spcPts val="0"/>
                        </a:spcAft>
                        <a:buNone/>
                      </a:pPr>
                      <a:r>
                        <a:rPr lang="en" sz="1000"/>
                        <a:t>Competing Food Rescue Nonprofits</a:t>
                      </a:r>
                      <a:endParaRPr sz="1000"/>
                    </a:p>
                  </a:txBody>
                  <a:tcPr marT="63500" marB="63500" marR="63500" marL="63500" anchor="ctr"/>
                </a:tc>
                <a:tc>
                  <a:txBody>
                    <a:bodyPr/>
                    <a:lstStyle/>
                    <a:p>
                      <a:pPr indent="0" lvl="0" marL="0" rtl="0" algn="l">
                        <a:spcBef>
                          <a:spcPts val="0"/>
                        </a:spcBef>
                        <a:spcAft>
                          <a:spcPts val="0"/>
                        </a:spcAft>
                        <a:buNone/>
                      </a:pPr>
                      <a:r>
                        <a:rPr lang="en" sz="1000"/>
                        <a:t>Nothing to be communicated</a:t>
                      </a:r>
                      <a:endParaRPr sz="1000"/>
                    </a:p>
                  </a:txBody>
                  <a:tcPr marT="63500" marB="63500" marR="63500" marL="63500" anchor="ctr"/>
                </a:tc>
                <a:tc>
                  <a:txBody>
                    <a:bodyPr/>
                    <a:lstStyle/>
                    <a:p>
                      <a:pPr indent="0" lvl="0" marL="0" rtl="0" algn="l">
                        <a:spcBef>
                          <a:spcPts val="0"/>
                        </a:spcBef>
                        <a:spcAft>
                          <a:spcPts val="0"/>
                        </a:spcAft>
                        <a:buNone/>
                      </a:pPr>
                      <a:r>
                        <a:t/>
                      </a:r>
                      <a:endParaRPr sz="1000"/>
                    </a:p>
                  </a:txBody>
                  <a:tcPr marT="63500" marB="63500" marR="63500" marL="63500" anchor="ctr"/>
                </a:tc>
                <a:tc>
                  <a:txBody>
                    <a:bodyPr/>
                    <a:lstStyle/>
                    <a:p>
                      <a:pPr indent="0" lvl="0" marL="0" rtl="0" algn="l">
                        <a:spcBef>
                          <a:spcPts val="0"/>
                        </a:spcBef>
                        <a:spcAft>
                          <a:spcPts val="0"/>
                        </a:spcAft>
                        <a:buNone/>
                      </a:pPr>
                      <a:r>
                        <a:t/>
                      </a:r>
                      <a:endParaRPr sz="1000"/>
                    </a:p>
                  </a:txBody>
                  <a:tcPr marT="63500" marB="63500" marR="63500" marL="63500" anchor="ctr"/>
                </a:tc>
                <a:tc>
                  <a:txBody>
                    <a:bodyPr/>
                    <a:lstStyle/>
                    <a:p>
                      <a:pPr indent="0" lvl="0" marL="0" rtl="0" algn="l">
                        <a:spcBef>
                          <a:spcPts val="0"/>
                        </a:spcBef>
                        <a:spcAft>
                          <a:spcPts val="0"/>
                        </a:spcAft>
                        <a:buNone/>
                      </a:pPr>
                      <a:r>
                        <a:t/>
                      </a:r>
                      <a:endParaRPr sz="1000"/>
                    </a:p>
                  </a:txBody>
                  <a:tcPr marT="63500" marB="63500" marR="63500" marL="63500" anchor="ctr"/>
                </a:tc>
                <a:tc>
                  <a:txBody>
                    <a:bodyPr/>
                    <a:lstStyle/>
                    <a:p>
                      <a:pPr indent="0" lvl="0" marL="0" rtl="0" algn="l">
                        <a:spcBef>
                          <a:spcPts val="0"/>
                        </a:spcBef>
                        <a:spcAft>
                          <a:spcPts val="0"/>
                        </a:spcAft>
                        <a:buNone/>
                      </a:pPr>
                      <a:r>
                        <a:t/>
                      </a:r>
                      <a:endParaRPr sz="1000"/>
                    </a:p>
                  </a:txBody>
                  <a:tcPr marT="63500" marB="63500" marR="63500" marL="63500" anchor="ctr"/>
                </a:tc>
              </a:tr>
              <a:tr h="386850">
                <a:tc>
                  <a:txBody>
                    <a:bodyPr/>
                    <a:lstStyle/>
                    <a:p>
                      <a:pPr indent="0" lvl="0" marL="0" rtl="0" algn="l">
                        <a:spcBef>
                          <a:spcPts val="0"/>
                        </a:spcBef>
                        <a:spcAft>
                          <a:spcPts val="0"/>
                        </a:spcAft>
                        <a:buNone/>
                      </a:pPr>
                      <a:r>
                        <a:rPr lang="en" sz="1000"/>
                        <a:t>Food Insecure Citizens</a:t>
                      </a:r>
                      <a:endParaRPr sz="1000"/>
                    </a:p>
                  </a:txBody>
                  <a:tcPr marT="63500" marB="63500" marR="63500" marL="63500" anchor="ctr"/>
                </a:tc>
                <a:tc>
                  <a:txBody>
                    <a:bodyPr/>
                    <a:lstStyle/>
                    <a:p>
                      <a:pPr indent="0" lvl="0" marL="0" rtl="0" algn="l">
                        <a:spcBef>
                          <a:spcPts val="0"/>
                        </a:spcBef>
                        <a:spcAft>
                          <a:spcPts val="0"/>
                        </a:spcAft>
                        <a:buNone/>
                      </a:pPr>
                      <a:r>
                        <a:rPr lang="en" sz="1000"/>
                        <a:t>Nothing to be communicated</a:t>
                      </a:r>
                      <a:endParaRPr sz="1000"/>
                    </a:p>
                  </a:txBody>
                  <a:tcPr marT="63500" marB="63500" marR="63500" marL="63500" anchor="ctr"/>
                </a:tc>
                <a:tc>
                  <a:txBody>
                    <a:bodyPr/>
                    <a:lstStyle/>
                    <a:p>
                      <a:pPr indent="0" lvl="0" marL="0" rtl="0" algn="l">
                        <a:spcBef>
                          <a:spcPts val="0"/>
                        </a:spcBef>
                        <a:spcAft>
                          <a:spcPts val="0"/>
                        </a:spcAft>
                        <a:buNone/>
                      </a:pPr>
                      <a:r>
                        <a:t/>
                      </a:r>
                      <a:endParaRPr sz="1000"/>
                    </a:p>
                  </a:txBody>
                  <a:tcPr marT="63500" marB="63500" marR="63500" marL="63500" anchor="ctr"/>
                </a:tc>
                <a:tc>
                  <a:txBody>
                    <a:bodyPr/>
                    <a:lstStyle/>
                    <a:p>
                      <a:pPr indent="0" lvl="0" marL="0" rtl="0" algn="l">
                        <a:spcBef>
                          <a:spcPts val="0"/>
                        </a:spcBef>
                        <a:spcAft>
                          <a:spcPts val="0"/>
                        </a:spcAft>
                        <a:buNone/>
                      </a:pPr>
                      <a:r>
                        <a:t/>
                      </a:r>
                      <a:endParaRPr sz="1000"/>
                    </a:p>
                  </a:txBody>
                  <a:tcPr marT="63500" marB="63500" marR="63500" marL="63500" anchor="ctr"/>
                </a:tc>
                <a:tc>
                  <a:txBody>
                    <a:bodyPr/>
                    <a:lstStyle/>
                    <a:p>
                      <a:pPr indent="0" lvl="0" marL="0" rtl="0" algn="l">
                        <a:spcBef>
                          <a:spcPts val="0"/>
                        </a:spcBef>
                        <a:spcAft>
                          <a:spcPts val="0"/>
                        </a:spcAft>
                        <a:buNone/>
                      </a:pPr>
                      <a:r>
                        <a:t/>
                      </a:r>
                      <a:endParaRPr sz="1000"/>
                    </a:p>
                  </a:txBody>
                  <a:tcPr marT="63500" marB="63500" marR="63500" marL="63500" anchor="ctr"/>
                </a:tc>
                <a:tc>
                  <a:txBody>
                    <a:bodyPr/>
                    <a:lstStyle/>
                    <a:p>
                      <a:pPr indent="0" lvl="0" marL="0" rtl="0" algn="l">
                        <a:spcBef>
                          <a:spcPts val="0"/>
                        </a:spcBef>
                        <a:spcAft>
                          <a:spcPts val="0"/>
                        </a:spcAft>
                        <a:buNone/>
                      </a:pPr>
                      <a:r>
                        <a:t/>
                      </a:r>
                      <a:endParaRPr sz="1000"/>
                    </a:p>
                  </a:txBody>
                  <a:tcPr marT="63500" marB="63500" marR="63500" marL="63500" anchor="ctr"/>
                </a:tc>
              </a:tr>
            </a:tbl>
          </a:graphicData>
        </a:graphic>
      </p:graphicFrame>
      <p:sp>
        <p:nvSpPr>
          <p:cNvPr id="864" name="Google Shape;864;p43"/>
          <p:cNvSpPr/>
          <p:nvPr/>
        </p:nvSpPr>
        <p:spPr>
          <a:xfrm rot="10800000">
            <a:off x="735950" y="1369050"/>
            <a:ext cx="630000" cy="2478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3"/>
          <p:cNvSpPr/>
          <p:nvPr/>
        </p:nvSpPr>
        <p:spPr>
          <a:xfrm rot="10800000">
            <a:off x="735950" y="2848025"/>
            <a:ext cx="630000" cy="2478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26"/>
          <p:cNvSpPr txBox="1"/>
          <p:nvPr>
            <p:ph idx="4294967295" type="title"/>
          </p:nvPr>
        </p:nvSpPr>
        <p:spPr>
          <a:xfrm>
            <a:off x="525600" y="547750"/>
            <a:ext cx="8092800" cy="968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000">
                <a:latin typeface="Helvetica Neue"/>
                <a:ea typeface="Helvetica Neue"/>
                <a:cs typeface="Helvetica Neue"/>
                <a:sym typeface="Helvetica Neue"/>
              </a:rPr>
              <a:t>Team Red Ocean</a:t>
            </a:r>
            <a:endParaRPr sz="3000">
              <a:latin typeface="Helvetica Neue"/>
              <a:ea typeface="Helvetica Neue"/>
              <a:cs typeface="Helvetica Neue"/>
              <a:sym typeface="Helvetica Neue"/>
            </a:endParaRPr>
          </a:p>
        </p:txBody>
      </p:sp>
      <p:sp>
        <p:nvSpPr>
          <p:cNvPr id="552" name="Google Shape;552;p2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53" name="Google Shape;553;p26"/>
          <p:cNvPicPr preferRelativeResize="0"/>
          <p:nvPr/>
        </p:nvPicPr>
        <p:blipFill>
          <a:blip r:embed="rId3">
            <a:alphaModFix/>
          </a:blip>
          <a:stretch>
            <a:fillRect/>
          </a:stretch>
        </p:blipFill>
        <p:spPr>
          <a:xfrm>
            <a:off x="3785301" y="1676088"/>
            <a:ext cx="1422824" cy="1840350"/>
          </a:xfrm>
          <a:prstGeom prst="rect">
            <a:avLst/>
          </a:prstGeom>
          <a:noFill/>
          <a:ln>
            <a:noFill/>
          </a:ln>
        </p:spPr>
      </p:pic>
      <p:sp>
        <p:nvSpPr>
          <p:cNvPr id="554" name="Google Shape;554;p26"/>
          <p:cNvSpPr txBox="1"/>
          <p:nvPr/>
        </p:nvSpPr>
        <p:spPr>
          <a:xfrm>
            <a:off x="7154688" y="3522650"/>
            <a:ext cx="163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highlight>
                  <a:srgbClr val="FFFFFF"/>
                </a:highlight>
                <a:latin typeface="Roboto"/>
                <a:ea typeface="Roboto"/>
                <a:cs typeface="Roboto"/>
                <a:sym typeface="Roboto"/>
              </a:rPr>
              <a:t>        </a:t>
            </a:r>
            <a:r>
              <a:rPr b="1" lang="en">
                <a:highlight>
                  <a:srgbClr val="FFFFFF"/>
                </a:highlight>
                <a:latin typeface="Roboto"/>
                <a:ea typeface="Roboto"/>
                <a:cs typeface="Roboto"/>
                <a:sym typeface="Roboto"/>
              </a:rPr>
              <a:t>Vicki Wang</a:t>
            </a:r>
            <a:endParaRPr>
              <a:highlight>
                <a:srgbClr val="FFFFFF"/>
              </a:highlight>
              <a:latin typeface="Roboto"/>
              <a:ea typeface="Roboto"/>
              <a:cs typeface="Roboto"/>
              <a:sym typeface="Roboto"/>
            </a:endParaRPr>
          </a:p>
        </p:txBody>
      </p:sp>
      <p:pic>
        <p:nvPicPr>
          <p:cNvPr id="555" name="Google Shape;555;p26"/>
          <p:cNvPicPr preferRelativeResize="0"/>
          <p:nvPr/>
        </p:nvPicPr>
        <p:blipFill rotWithShape="1">
          <a:blip r:embed="rId4">
            <a:alphaModFix/>
          </a:blip>
          <a:srcRect b="42999" l="17828" r="13414" t="2647"/>
          <a:stretch/>
        </p:blipFill>
        <p:spPr>
          <a:xfrm>
            <a:off x="7154688" y="1676075"/>
            <a:ext cx="1630349" cy="1840323"/>
          </a:xfrm>
          <a:prstGeom prst="rect">
            <a:avLst/>
          </a:prstGeom>
          <a:noFill/>
          <a:ln>
            <a:noFill/>
          </a:ln>
        </p:spPr>
      </p:pic>
      <p:sp>
        <p:nvSpPr>
          <p:cNvPr id="556" name="Google Shape;556;p26"/>
          <p:cNvSpPr txBox="1"/>
          <p:nvPr/>
        </p:nvSpPr>
        <p:spPr>
          <a:xfrm>
            <a:off x="3765463" y="3522650"/>
            <a:ext cx="1422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highlight>
                  <a:schemeClr val="lt1"/>
                </a:highlight>
                <a:latin typeface="Roboto"/>
                <a:ea typeface="Roboto"/>
                <a:cs typeface="Roboto"/>
                <a:sym typeface="Roboto"/>
              </a:rPr>
              <a:t>R</a:t>
            </a:r>
            <a:r>
              <a:rPr b="1" lang="en">
                <a:highlight>
                  <a:schemeClr val="lt1"/>
                </a:highlight>
                <a:latin typeface="Roboto"/>
                <a:ea typeface="Roboto"/>
                <a:cs typeface="Roboto"/>
                <a:sym typeface="Roboto"/>
              </a:rPr>
              <a:t>on Patel</a:t>
            </a:r>
            <a:endParaRPr>
              <a:latin typeface="Nunito"/>
              <a:ea typeface="Nunito"/>
              <a:cs typeface="Nunito"/>
              <a:sym typeface="Nunito"/>
            </a:endParaRPr>
          </a:p>
        </p:txBody>
      </p:sp>
      <p:pic>
        <p:nvPicPr>
          <p:cNvPr id="557" name="Google Shape;557;p26"/>
          <p:cNvPicPr preferRelativeResize="0"/>
          <p:nvPr/>
        </p:nvPicPr>
        <p:blipFill rotWithShape="1">
          <a:blip r:embed="rId5">
            <a:alphaModFix/>
          </a:blip>
          <a:srcRect b="0" l="21860" r="20030" t="0"/>
          <a:stretch/>
        </p:blipFill>
        <p:spPr>
          <a:xfrm>
            <a:off x="358988" y="1676100"/>
            <a:ext cx="1544873" cy="1840326"/>
          </a:xfrm>
          <a:prstGeom prst="rect">
            <a:avLst/>
          </a:prstGeom>
          <a:noFill/>
          <a:ln>
            <a:noFill/>
          </a:ln>
        </p:spPr>
      </p:pic>
      <p:sp>
        <p:nvSpPr>
          <p:cNvPr id="558" name="Google Shape;558;p26"/>
          <p:cNvSpPr txBox="1"/>
          <p:nvPr/>
        </p:nvSpPr>
        <p:spPr>
          <a:xfrm>
            <a:off x="358962" y="3522650"/>
            <a:ext cx="1545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oboto"/>
                <a:ea typeface="Roboto"/>
                <a:cs typeface="Roboto"/>
                <a:sym typeface="Roboto"/>
              </a:rPr>
              <a:t>Anjali Dembla</a:t>
            </a:r>
            <a:endParaRPr b="1">
              <a:latin typeface="Roboto"/>
              <a:ea typeface="Roboto"/>
              <a:cs typeface="Roboto"/>
              <a:sym typeface="Roboto"/>
            </a:endParaRPr>
          </a:p>
        </p:txBody>
      </p:sp>
      <p:pic>
        <p:nvPicPr>
          <p:cNvPr id="559" name="Google Shape;559;p26"/>
          <p:cNvPicPr preferRelativeResize="0"/>
          <p:nvPr/>
        </p:nvPicPr>
        <p:blipFill rotWithShape="1">
          <a:blip r:embed="rId6">
            <a:alphaModFix/>
          </a:blip>
          <a:srcRect b="0" l="0" r="3297" t="0"/>
          <a:stretch/>
        </p:blipFill>
        <p:spPr>
          <a:xfrm>
            <a:off x="5333688" y="1676075"/>
            <a:ext cx="1695448" cy="1840323"/>
          </a:xfrm>
          <a:prstGeom prst="rect">
            <a:avLst/>
          </a:prstGeom>
          <a:noFill/>
          <a:ln>
            <a:noFill/>
          </a:ln>
        </p:spPr>
      </p:pic>
      <p:sp>
        <p:nvSpPr>
          <p:cNvPr id="560" name="Google Shape;560;p26"/>
          <p:cNvSpPr txBox="1"/>
          <p:nvPr/>
        </p:nvSpPr>
        <p:spPr>
          <a:xfrm>
            <a:off x="5333687" y="3522650"/>
            <a:ext cx="1695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oboto"/>
                <a:ea typeface="Roboto"/>
                <a:cs typeface="Roboto"/>
                <a:sym typeface="Roboto"/>
              </a:rPr>
              <a:t>Namrata Rath</a:t>
            </a:r>
            <a:endParaRPr b="1">
              <a:latin typeface="Roboto"/>
              <a:ea typeface="Roboto"/>
              <a:cs typeface="Roboto"/>
              <a:sym typeface="Roboto"/>
            </a:endParaRPr>
          </a:p>
        </p:txBody>
      </p:sp>
      <p:pic>
        <p:nvPicPr>
          <p:cNvPr id="561" name="Google Shape;561;p26"/>
          <p:cNvPicPr preferRelativeResize="0"/>
          <p:nvPr/>
        </p:nvPicPr>
        <p:blipFill rotWithShape="1">
          <a:blip r:embed="rId7">
            <a:alphaModFix/>
          </a:blip>
          <a:srcRect b="19749" l="0" r="0" t="0"/>
          <a:stretch/>
        </p:blipFill>
        <p:spPr>
          <a:xfrm>
            <a:off x="2029400" y="1676075"/>
            <a:ext cx="1630371" cy="1840323"/>
          </a:xfrm>
          <a:prstGeom prst="rect">
            <a:avLst/>
          </a:prstGeom>
          <a:noFill/>
          <a:ln>
            <a:noFill/>
          </a:ln>
        </p:spPr>
      </p:pic>
      <p:sp>
        <p:nvSpPr>
          <p:cNvPr id="562" name="Google Shape;562;p26"/>
          <p:cNvSpPr txBox="1"/>
          <p:nvPr/>
        </p:nvSpPr>
        <p:spPr>
          <a:xfrm>
            <a:off x="2047163" y="3522650"/>
            <a:ext cx="1630500" cy="400200"/>
          </a:xfrm>
          <a:prstGeom prst="rect">
            <a:avLst/>
          </a:prstGeom>
          <a:noFill/>
          <a:ln>
            <a:noFill/>
          </a:ln>
        </p:spPr>
        <p:txBody>
          <a:bodyPr anchorCtr="0" anchor="t" bIns="91425" lIns="0" spcFirstLastPara="1" rIns="0" wrap="square" tIns="91425">
            <a:spAutoFit/>
          </a:bodyPr>
          <a:lstStyle/>
          <a:p>
            <a:pPr indent="0" lvl="0" marL="0" rtl="0" algn="ctr">
              <a:spcBef>
                <a:spcPts val="0"/>
              </a:spcBef>
              <a:spcAft>
                <a:spcPts val="0"/>
              </a:spcAft>
              <a:buNone/>
            </a:pPr>
            <a:r>
              <a:rPr b="1" lang="en">
                <a:latin typeface="Roboto"/>
                <a:ea typeface="Roboto"/>
                <a:cs typeface="Roboto"/>
                <a:sym typeface="Roboto"/>
              </a:rPr>
              <a:t> Saranya</a:t>
            </a:r>
            <a:r>
              <a:rPr b="1" lang="en">
                <a:latin typeface="Roboto"/>
                <a:ea typeface="Roboto"/>
                <a:cs typeface="Roboto"/>
                <a:sym typeface="Roboto"/>
              </a:rPr>
              <a:t> Mantena</a:t>
            </a:r>
            <a:endParaRPr>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44"/>
          <p:cNvSpPr txBox="1"/>
          <p:nvPr>
            <p:ph type="title"/>
          </p:nvPr>
        </p:nvSpPr>
        <p:spPr>
          <a:xfrm>
            <a:off x="1218500" y="585263"/>
            <a:ext cx="6339600" cy="81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Helvetica Neue"/>
                <a:ea typeface="Helvetica Neue"/>
                <a:cs typeface="Helvetica Neue"/>
                <a:sym typeface="Helvetica Neue"/>
              </a:rPr>
              <a:t>Risk: Probability / Impact Matrix</a:t>
            </a:r>
            <a:endParaRPr b="0" i="1">
              <a:latin typeface="Helvetica Neue"/>
              <a:ea typeface="Helvetica Neue"/>
              <a:cs typeface="Helvetica Neue"/>
              <a:sym typeface="Helvetica Neue"/>
            </a:endParaRPr>
          </a:p>
        </p:txBody>
      </p:sp>
      <p:grpSp>
        <p:nvGrpSpPr>
          <p:cNvPr id="871" name="Google Shape;871;p44"/>
          <p:cNvGrpSpPr/>
          <p:nvPr/>
        </p:nvGrpSpPr>
        <p:grpSpPr>
          <a:xfrm>
            <a:off x="6039750" y="48075"/>
            <a:ext cx="3059150" cy="402000"/>
            <a:chOff x="3731425" y="259875"/>
            <a:chExt cx="3059150" cy="402000"/>
          </a:xfrm>
        </p:grpSpPr>
        <p:sp>
          <p:nvSpPr>
            <p:cNvPr id="872" name="Google Shape;872;p44"/>
            <p:cNvSpPr/>
            <p:nvPr/>
          </p:nvSpPr>
          <p:spPr>
            <a:xfrm>
              <a:off x="3731425"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Initiating</a:t>
              </a:r>
              <a:endParaRPr sz="600"/>
            </a:p>
          </p:txBody>
        </p:sp>
        <p:sp>
          <p:nvSpPr>
            <p:cNvPr id="873" name="Google Shape;873;p44"/>
            <p:cNvSpPr/>
            <p:nvPr/>
          </p:nvSpPr>
          <p:spPr>
            <a:xfrm>
              <a:off x="4312900" y="259875"/>
              <a:ext cx="733200" cy="4020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Planning</a:t>
              </a:r>
              <a:endParaRPr/>
            </a:p>
          </p:txBody>
        </p:sp>
        <p:sp>
          <p:nvSpPr>
            <p:cNvPr id="874" name="Google Shape;874;p44"/>
            <p:cNvSpPr/>
            <p:nvPr/>
          </p:nvSpPr>
          <p:spPr>
            <a:xfrm>
              <a:off x="4894400"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Executing</a:t>
              </a:r>
              <a:endParaRPr/>
            </a:p>
          </p:txBody>
        </p:sp>
        <p:sp>
          <p:nvSpPr>
            <p:cNvPr id="875" name="Google Shape;875;p44"/>
            <p:cNvSpPr/>
            <p:nvPr/>
          </p:nvSpPr>
          <p:spPr>
            <a:xfrm>
              <a:off x="5470425"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Monitoring &amp; Controlling</a:t>
              </a:r>
              <a:endParaRPr/>
            </a:p>
          </p:txBody>
        </p:sp>
        <p:sp>
          <p:nvSpPr>
            <p:cNvPr id="876" name="Google Shape;876;p44"/>
            <p:cNvSpPr/>
            <p:nvPr/>
          </p:nvSpPr>
          <p:spPr>
            <a:xfrm>
              <a:off x="6057375"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Closing</a:t>
              </a:r>
              <a:endParaRPr/>
            </a:p>
          </p:txBody>
        </p:sp>
      </p:grpSp>
      <p:sp>
        <p:nvSpPr>
          <p:cNvPr id="877" name="Google Shape;877;p4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878" name="Google Shape;878;p44"/>
          <p:cNvGraphicFramePr/>
          <p:nvPr/>
        </p:nvGraphicFramePr>
        <p:xfrm>
          <a:off x="452425" y="1522150"/>
          <a:ext cx="3000000" cy="3000000"/>
        </p:xfrm>
        <a:graphic>
          <a:graphicData uri="http://schemas.openxmlformats.org/drawingml/2006/table">
            <a:tbl>
              <a:tblPr>
                <a:noFill/>
                <a:tableStyleId>{7ED5A59B-DE26-45D4-A101-B6C109A070FB}</a:tableStyleId>
              </a:tblPr>
              <a:tblGrid>
                <a:gridCol w="1905000"/>
                <a:gridCol w="904875"/>
                <a:gridCol w="733425"/>
                <a:gridCol w="733425"/>
                <a:gridCol w="2257425"/>
                <a:gridCol w="1704975"/>
              </a:tblGrid>
              <a:tr h="12700">
                <a:tc>
                  <a:txBody>
                    <a:bodyPr/>
                    <a:lstStyle/>
                    <a:p>
                      <a:pPr indent="0" lvl="0" marL="0" rtl="0" algn="l">
                        <a:spcBef>
                          <a:spcPts val="0"/>
                        </a:spcBef>
                        <a:spcAft>
                          <a:spcPts val="0"/>
                        </a:spcAft>
                        <a:buNone/>
                      </a:pPr>
                      <a:r>
                        <a:rPr b="1" lang="en" sz="1000">
                          <a:solidFill>
                            <a:schemeClr val="dk2"/>
                          </a:solidFill>
                        </a:rPr>
                        <a:t>Risk</a:t>
                      </a:r>
                      <a:endParaRPr b="1" sz="1000">
                        <a:solidFill>
                          <a:schemeClr val="dk2"/>
                        </a:solidFill>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solidFill>
                            <a:schemeClr val="dk2"/>
                          </a:solidFill>
                        </a:rPr>
                        <a:t>Probability (1-5)</a:t>
                      </a:r>
                      <a:endParaRPr b="1" sz="1000">
                        <a:solidFill>
                          <a:schemeClr val="dk2"/>
                        </a:solidFill>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solidFill>
                            <a:schemeClr val="dk2"/>
                          </a:solidFill>
                        </a:rPr>
                        <a:t>Impact (1-5)</a:t>
                      </a:r>
                      <a:endParaRPr b="1" sz="1000">
                        <a:solidFill>
                          <a:schemeClr val="dk2"/>
                        </a:solidFill>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solidFill>
                            <a:schemeClr val="dk2"/>
                          </a:solidFill>
                        </a:rPr>
                        <a:t>Severity (P x I)</a:t>
                      </a:r>
                      <a:endParaRPr b="1" sz="1000">
                        <a:solidFill>
                          <a:schemeClr val="dk2"/>
                        </a:solidFill>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000">
                          <a:solidFill>
                            <a:schemeClr val="dk2"/>
                          </a:solidFill>
                        </a:rPr>
                        <a:t>Action Plan</a:t>
                      </a:r>
                      <a:endParaRPr b="1" sz="1000">
                        <a:solidFill>
                          <a:schemeClr val="dk2"/>
                        </a:solidFill>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000">
                          <a:solidFill>
                            <a:schemeClr val="dk2"/>
                          </a:solidFill>
                        </a:rPr>
                        <a:t>Contingency Plan</a:t>
                      </a:r>
                      <a:endParaRPr b="1" sz="1000">
                        <a:solidFill>
                          <a:schemeClr val="dk2"/>
                        </a:solidFill>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2"/>
                    </a:solidFill>
                  </a:tcPr>
                </a:tc>
              </a:tr>
              <a:tr h="12700">
                <a:tc>
                  <a:txBody>
                    <a:bodyPr/>
                    <a:lstStyle/>
                    <a:p>
                      <a:pPr indent="0" lvl="0" marL="0" rtl="0" algn="l">
                        <a:spcBef>
                          <a:spcPts val="0"/>
                        </a:spcBef>
                        <a:spcAft>
                          <a:spcPts val="0"/>
                        </a:spcAft>
                        <a:buNone/>
                      </a:pPr>
                      <a:r>
                        <a:rPr lang="en" sz="900"/>
                        <a:t>Project does not obtain funding from the investor panel (lose competition)</a:t>
                      </a:r>
                      <a:endParaRPr sz="900"/>
                    </a:p>
                  </a:txBody>
                  <a:tcPr marT="63500" marB="63500" marR="63500" marL="63500" anchor="ctr">
                    <a:lnT cap="flat" cmpd="sng" w="12700">
                      <a:solidFill>
                        <a:srgbClr val="000000"/>
                      </a:solidFill>
                      <a:prstDash val="solid"/>
                      <a:round/>
                      <a:headEnd len="sm" w="sm" type="none"/>
                      <a:tailEnd len="sm" w="sm" type="none"/>
                    </a:lnT>
                  </a:tcPr>
                </a:tc>
                <a:tc>
                  <a:txBody>
                    <a:bodyPr/>
                    <a:lstStyle/>
                    <a:p>
                      <a:pPr indent="0" lvl="0" marL="0" rtl="0" algn="ctr">
                        <a:spcBef>
                          <a:spcPts val="0"/>
                        </a:spcBef>
                        <a:spcAft>
                          <a:spcPts val="0"/>
                        </a:spcAft>
                        <a:buNone/>
                      </a:pPr>
                      <a:r>
                        <a:rPr lang="en" sz="1000"/>
                        <a:t>4</a:t>
                      </a:r>
                      <a:endParaRPr sz="1000"/>
                    </a:p>
                  </a:txBody>
                  <a:tcPr marT="63500" marB="63500" marR="63500" marL="63500" anchor="ctr">
                    <a:lnT cap="flat" cmpd="sng" w="12700">
                      <a:solidFill>
                        <a:srgbClr val="000000"/>
                      </a:solidFill>
                      <a:prstDash val="solid"/>
                      <a:round/>
                      <a:headEnd len="sm" w="sm" type="none"/>
                      <a:tailEnd len="sm" w="sm" type="none"/>
                    </a:lnT>
                  </a:tcPr>
                </a:tc>
                <a:tc>
                  <a:txBody>
                    <a:bodyPr/>
                    <a:lstStyle/>
                    <a:p>
                      <a:pPr indent="0" lvl="0" marL="0" rtl="0" algn="ctr">
                        <a:spcBef>
                          <a:spcPts val="0"/>
                        </a:spcBef>
                        <a:spcAft>
                          <a:spcPts val="0"/>
                        </a:spcAft>
                        <a:buNone/>
                      </a:pPr>
                      <a:r>
                        <a:rPr lang="en" sz="1000"/>
                        <a:t>5</a:t>
                      </a:r>
                      <a:endParaRPr sz="1000"/>
                    </a:p>
                  </a:txBody>
                  <a:tcPr marT="63500" marB="63500" marR="63500" marL="63500" anchor="ctr">
                    <a:lnT cap="flat" cmpd="sng" w="12700">
                      <a:solidFill>
                        <a:srgbClr val="000000"/>
                      </a:solidFill>
                      <a:prstDash val="solid"/>
                      <a:round/>
                      <a:headEnd len="sm" w="sm" type="none"/>
                      <a:tailEnd len="sm" w="sm" type="none"/>
                    </a:lnT>
                  </a:tcPr>
                </a:tc>
                <a:tc>
                  <a:txBody>
                    <a:bodyPr/>
                    <a:lstStyle/>
                    <a:p>
                      <a:pPr indent="0" lvl="0" marL="0" rtl="0" algn="ctr">
                        <a:spcBef>
                          <a:spcPts val="0"/>
                        </a:spcBef>
                        <a:spcAft>
                          <a:spcPts val="0"/>
                        </a:spcAft>
                        <a:buNone/>
                      </a:pPr>
                      <a:r>
                        <a:rPr lang="en" sz="1000"/>
                        <a:t>20</a:t>
                      </a:r>
                      <a:endParaRPr sz="1000"/>
                    </a:p>
                  </a:txBody>
                  <a:tcPr marT="63500" marB="63500" marR="63500" marL="63500" anchor="ctr">
                    <a:lnT cap="flat" cmpd="sng" w="1270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b="1" lang="en" sz="900"/>
                        <a:t>Mitigate. </a:t>
                      </a:r>
                      <a:r>
                        <a:rPr lang="en" sz="900"/>
                        <a:t>Ensure business case has persuasive reasoning for the project and all documents provide thorough and conclusive information.</a:t>
                      </a:r>
                      <a:endParaRPr sz="900"/>
                    </a:p>
                  </a:txBody>
                  <a:tcPr marT="63500" marB="63500" marR="63500" marL="63500" anchor="ctr">
                    <a:lnT cap="flat" cmpd="sng" w="1270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lang="en" sz="900"/>
                        <a:t>Seek alternate funding options.</a:t>
                      </a:r>
                      <a:endParaRPr sz="900"/>
                    </a:p>
                  </a:txBody>
                  <a:tcPr marT="63500" marB="63500" marR="63500" marL="63500" anchor="ctr">
                    <a:lnT cap="flat" cmpd="sng" w="12700">
                      <a:solidFill>
                        <a:srgbClr val="000000"/>
                      </a:solidFill>
                      <a:prstDash val="solid"/>
                      <a:round/>
                      <a:headEnd len="sm" w="sm" type="none"/>
                      <a:tailEnd len="sm" w="sm" type="none"/>
                    </a:lnT>
                  </a:tcPr>
                </a:tc>
              </a:tr>
              <a:tr h="12700">
                <a:tc>
                  <a:txBody>
                    <a:bodyPr/>
                    <a:lstStyle/>
                    <a:p>
                      <a:pPr indent="0" lvl="0" marL="0" rtl="0" algn="l">
                        <a:spcBef>
                          <a:spcPts val="0"/>
                        </a:spcBef>
                        <a:spcAft>
                          <a:spcPts val="0"/>
                        </a:spcAft>
                        <a:buNone/>
                      </a:pPr>
                      <a:r>
                        <a:rPr lang="en" sz="900"/>
                        <a:t>Overrun presentation time of 40 minutes</a:t>
                      </a:r>
                      <a:endParaRPr sz="900"/>
                    </a:p>
                  </a:txBody>
                  <a:tcPr marT="63500" marB="63500" marR="63500" marL="63500" anchor="ctr"/>
                </a:tc>
                <a:tc>
                  <a:txBody>
                    <a:bodyPr/>
                    <a:lstStyle/>
                    <a:p>
                      <a:pPr indent="0" lvl="0" marL="0" rtl="0" algn="ctr">
                        <a:spcBef>
                          <a:spcPts val="0"/>
                        </a:spcBef>
                        <a:spcAft>
                          <a:spcPts val="0"/>
                        </a:spcAft>
                        <a:buNone/>
                      </a:pPr>
                      <a:r>
                        <a:rPr lang="en" sz="1000"/>
                        <a:t>2</a:t>
                      </a:r>
                      <a:endParaRPr sz="1000"/>
                    </a:p>
                  </a:txBody>
                  <a:tcPr marT="63500" marB="63500" marR="63500" marL="63500" anchor="ctr"/>
                </a:tc>
                <a:tc>
                  <a:txBody>
                    <a:bodyPr/>
                    <a:lstStyle/>
                    <a:p>
                      <a:pPr indent="0" lvl="0" marL="0" rtl="0" algn="ctr">
                        <a:spcBef>
                          <a:spcPts val="0"/>
                        </a:spcBef>
                        <a:spcAft>
                          <a:spcPts val="0"/>
                        </a:spcAft>
                        <a:buNone/>
                      </a:pPr>
                      <a:r>
                        <a:rPr lang="en" sz="1000"/>
                        <a:t>4</a:t>
                      </a:r>
                      <a:endParaRPr sz="1000"/>
                    </a:p>
                  </a:txBody>
                  <a:tcPr marT="63500" marB="63500" marR="63500" marL="63500" anchor="ctr"/>
                </a:tc>
                <a:tc>
                  <a:txBody>
                    <a:bodyPr/>
                    <a:lstStyle/>
                    <a:p>
                      <a:pPr indent="0" lvl="0" marL="0" rtl="0" algn="ctr">
                        <a:spcBef>
                          <a:spcPts val="0"/>
                        </a:spcBef>
                        <a:spcAft>
                          <a:spcPts val="0"/>
                        </a:spcAft>
                        <a:buNone/>
                      </a:pPr>
                      <a:r>
                        <a:rPr lang="en" sz="1000"/>
                        <a:t>8</a:t>
                      </a:r>
                      <a:endParaRPr sz="1000"/>
                    </a:p>
                  </a:txBody>
                  <a:tcPr marT="63500" marB="63500" marR="63500" marL="63500" anchor="ctr"/>
                </a:tc>
                <a:tc>
                  <a:txBody>
                    <a:bodyPr/>
                    <a:lstStyle/>
                    <a:p>
                      <a:pPr indent="0" lvl="0" marL="0" rtl="0" algn="l">
                        <a:spcBef>
                          <a:spcPts val="0"/>
                        </a:spcBef>
                        <a:spcAft>
                          <a:spcPts val="0"/>
                        </a:spcAft>
                        <a:buNone/>
                      </a:pPr>
                      <a:r>
                        <a:rPr b="1" lang="en" sz="900"/>
                        <a:t>Mitigate. </a:t>
                      </a:r>
                      <a:r>
                        <a:rPr lang="en" sz="900"/>
                        <a:t>Rehearse with the team prior to the actual presentation. Have a timekeeper during the presentation.</a:t>
                      </a:r>
                      <a:endParaRPr sz="900"/>
                    </a:p>
                  </a:txBody>
                  <a:tcPr marT="63500" marB="63500" marR="63500" marL="63500" anchor="ctr"/>
                </a:tc>
                <a:tc>
                  <a:txBody>
                    <a:bodyPr/>
                    <a:lstStyle/>
                    <a:p>
                      <a:pPr indent="0" lvl="0" marL="0" rtl="0" algn="l">
                        <a:spcBef>
                          <a:spcPts val="0"/>
                        </a:spcBef>
                        <a:spcAft>
                          <a:spcPts val="0"/>
                        </a:spcAft>
                        <a:buNone/>
                      </a:pPr>
                      <a:r>
                        <a:rPr lang="en" sz="900"/>
                        <a:t>Accept the consequences.</a:t>
                      </a:r>
                      <a:endParaRPr sz="900"/>
                    </a:p>
                  </a:txBody>
                  <a:tcPr marT="63500" marB="63500" marR="63500" marL="63500" anchor="ctr"/>
                </a:tc>
              </a:tr>
              <a:tr h="12700">
                <a:tc>
                  <a:txBody>
                    <a:bodyPr/>
                    <a:lstStyle/>
                    <a:p>
                      <a:pPr indent="0" lvl="0" marL="0" rtl="0" algn="l">
                        <a:spcBef>
                          <a:spcPts val="0"/>
                        </a:spcBef>
                        <a:spcAft>
                          <a:spcPts val="0"/>
                        </a:spcAft>
                        <a:buNone/>
                      </a:pPr>
                      <a:r>
                        <a:rPr lang="en" sz="900"/>
                        <a:t>Team members not communicating well or clearly</a:t>
                      </a:r>
                      <a:endParaRPr sz="900"/>
                    </a:p>
                  </a:txBody>
                  <a:tcPr marT="63500" marB="63500" marR="63500" marL="63500" anchor="ctr"/>
                </a:tc>
                <a:tc>
                  <a:txBody>
                    <a:bodyPr/>
                    <a:lstStyle/>
                    <a:p>
                      <a:pPr indent="0" lvl="0" marL="0" rtl="0" algn="ctr">
                        <a:spcBef>
                          <a:spcPts val="0"/>
                        </a:spcBef>
                        <a:spcAft>
                          <a:spcPts val="0"/>
                        </a:spcAft>
                        <a:buNone/>
                      </a:pPr>
                      <a:r>
                        <a:rPr lang="en" sz="1000"/>
                        <a:t>2</a:t>
                      </a:r>
                      <a:endParaRPr sz="1000"/>
                    </a:p>
                  </a:txBody>
                  <a:tcPr marT="63500" marB="63500" marR="63500" marL="63500" anchor="ctr"/>
                </a:tc>
                <a:tc>
                  <a:txBody>
                    <a:bodyPr/>
                    <a:lstStyle/>
                    <a:p>
                      <a:pPr indent="0" lvl="0" marL="0" rtl="0" algn="ctr">
                        <a:spcBef>
                          <a:spcPts val="0"/>
                        </a:spcBef>
                        <a:spcAft>
                          <a:spcPts val="0"/>
                        </a:spcAft>
                        <a:buNone/>
                      </a:pPr>
                      <a:r>
                        <a:rPr lang="en" sz="1000"/>
                        <a:t>3</a:t>
                      </a:r>
                      <a:endParaRPr sz="1000"/>
                    </a:p>
                  </a:txBody>
                  <a:tcPr marT="63500" marB="63500" marR="63500" marL="63500" anchor="ctr"/>
                </a:tc>
                <a:tc>
                  <a:txBody>
                    <a:bodyPr/>
                    <a:lstStyle/>
                    <a:p>
                      <a:pPr indent="0" lvl="0" marL="0" rtl="0" algn="ctr">
                        <a:spcBef>
                          <a:spcPts val="0"/>
                        </a:spcBef>
                        <a:spcAft>
                          <a:spcPts val="0"/>
                        </a:spcAft>
                        <a:buNone/>
                      </a:pPr>
                      <a:r>
                        <a:rPr lang="en" sz="1000"/>
                        <a:t>6</a:t>
                      </a:r>
                      <a:endParaRPr sz="1000"/>
                    </a:p>
                  </a:txBody>
                  <a:tcPr marT="63500" marB="63500" marR="63500" marL="63500" anchor="ctr"/>
                </a:tc>
                <a:tc>
                  <a:txBody>
                    <a:bodyPr/>
                    <a:lstStyle/>
                    <a:p>
                      <a:pPr indent="0" lvl="0" marL="0" rtl="0" algn="l">
                        <a:spcBef>
                          <a:spcPts val="0"/>
                        </a:spcBef>
                        <a:spcAft>
                          <a:spcPts val="0"/>
                        </a:spcAft>
                        <a:buNone/>
                      </a:pPr>
                      <a:r>
                        <a:rPr b="1" lang="en" sz="900"/>
                        <a:t>Mitigate.</a:t>
                      </a:r>
                      <a:r>
                        <a:rPr lang="en" sz="900"/>
                        <a:t> Communicate early and often with team members through WhatsApp and in-person to ensure open communication and address any misunderstandings.</a:t>
                      </a:r>
                      <a:endParaRPr sz="900"/>
                    </a:p>
                  </a:txBody>
                  <a:tcPr marT="63500" marB="63500" marR="63500" marL="63500" anchor="ctr"/>
                </a:tc>
                <a:tc>
                  <a:txBody>
                    <a:bodyPr/>
                    <a:lstStyle/>
                    <a:p>
                      <a:pPr indent="0" lvl="0" marL="0" rtl="0" algn="l">
                        <a:spcBef>
                          <a:spcPts val="0"/>
                        </a:spcBef>
                        <a:spcAft>
                          <a:spcPts val="0"/>
                        </a:spcAft>
                        <a:buNone/>
                      </a:pPr>
                      <a:r>
                        <a:rPr lang="en" sz="900"/>
                        <a:t>The PM can address (confront) issue(s) as they occur and discuss one-on-one to find a solution.</a:t>
                      </a:r>
                      <a:endParaRPr sz="900"/>
                    </a:p>
                  </a:txBody>
                  <a:tcPr marT="63500" marB="63500" marR="63500" marL="63500" anchor="ctr"/>
                </a:tc>
              </a:tr>
              <a:tr h="12700">
                <a:tc>
                  <a:txBody>
                    <a:bodyPr/>
                    <a:lstStyle/>
                    <a:p>
                      <a:pPr indent="0" lvl="0" marL="0" rtl="0" algn="l">
                        <a:spcBef>
                          <a:spcPts val="0"/>
                        </a:spcBef>
                        <a:spcAft>
                          <a:spcPts val="0"/>
                        </a:spcAft>
                        <a:buNone/>
                      </a:pPr>
                      <a:r>
                        <a:rPr lang="en" sz="900"/>
                        <a:t>Failure to communicate effectively with client during project</a:t>
                      </a:r>
                      <a:endParaRPr sz="900"/>
                    </a:p>
                  </a:txBody>
                  <a:tcPr marT="63500" marB="63500" marR="63500" marL="63500" anchor="ctr">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t>1</a:t>
                      </a:r>
                      <a:endParaRPr sz="1000"/>
                    </a:p>
                  </a:txBody>
                  <a:tcPr marT="63500" marB="63500" marR="63500" marL="63500" anchor="ctr">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t>5</a:t>
                      </a:r>
                      <a:endParaRPr sz="1000"/>
                    </a:p>
                  </a:txBody>
                  <a:tcPr marT="63500" marB="63500" marR="63500" marL="63500" anchor="ctr">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000"/>
                        <a:t>5</a:t>
                      </a:r>
                      <a:endParaRPr sz="1000"/>
                    </a:p>
                  </a:txBody>
                  <a:tcPr marT="63500" marB="63500" marR="63500" marL="63500" anchor="ctr">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900"/>
                        <a:t>Mitigate. </a:t>
                      </a:r>
                      <a:r>
                        <a:rPr lang="en" sz="900"/>
                        <a:t>Proactively seek client feedback throughout project planning; ensure understanding on both sides.</a:t>
                      </a:r>
                      <a:endParaRPr sz="900"/>
                    </a:p>
                  </a:txBody>
                  <a:tcPr marT="63500" marB="63500" marR="63500" marL="63500" anchor="ctr">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t>Clarify during in-person sessions. Make changes to communication style as required</a:t>
                      </a:r>
                      <a:endParaRPr sz="900"/>
                    </a:p>
                  </a:txBody>
                  <a:tcPr marT="63500" marB="63500" marR="63500" marL="63500" anchor="ctr">
                    <a:lnB cap="flat" cmpd="sng" w="12700">
                      <a:solidFill>
                        <a:srgbClr val="000000"/>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900"/>
                        <a:t>Overrun budget; under-budgeting labor hours</a:t>
                      </a:r>
                      <a:endParaRPr sz="900"/>
                    </a:p>
                  </a:txBody>
                  <a:tcPr marT="63500" marB="63500" marR="63500" marL="63500" anchor="ctr">
                    <a:lnT cap="flat" cmpd="sng" w="12700">
                      <a:solidFill>
                        <a:srgbClr val="000000"/>
                      </a:solidFill>
                      <a:prstDash val="solid"/>
                      <a:round/>
                      <a:headEnd len="sm" w="sm" type="none"/>
                      <a:tailEnd len="sm" w="sm" type="none"/>
                    </a:lnT>
                  </a:tcPr>
                </a:tc>
                <a:tc>
                  <a:txBody>
                    <a:bodyPr/>
                    <a:lstStyle/>
                    <a:p>
                      <a:pPr indent="0" lvl="0" marL="0" rtl="0" algn="ctr">
                        <a:spcBef>
                          <a:spcPts val="0"/>
                        </a:spcBef>
                        <a:spcAft>
                          <a:spcPts val="0"/>
                        </a:spcAft>
                        <a:buNone/>
                      </a:pPr>
                      <a:r>
                        <a:rPr lang="en" sz="1000"/>
                        <a:t>5</a:t>
                      </a:r>
                      <a:endParaRPr sz="1000"/>
                    </a:p>
                  </a:txBody>
                  <a:tcPr marT="63500" marB="63500" marR="63500" marL="63500" anchor="ctr">
                    <a:lnT cap="flat" cmpd="sng" w="12700">
                      <a:solidFill>
                        <a:srgbClr val="000000"/>
                      </a:solidFill>
                      <a:prstDash val="solid"/>
                      <a:round/>
                      <a:headEnd len="sm" w="sm" type="none"/>
                      <a:tailEnd len="sm" w="sm" type="none"/>
                    </a:lnT>
                  </a:tcPr>
                </a:tc>
                <a:tc>
                  <a:txBody>
                    <a:bodyPr/>
                    <a:lstStyle/>
                    <a:p>
                      <a:pPr indent="0" lvl="0" marL="0" rtl="0" algn="ctr">
                        <a:spcBef>
                          <a:spcPts val="0"/>
                        </a:spcBef>
                        <a:spcAft>
                          <a:spcPts val="0"/>
                        </a:spcAft>
                        <a:buNone/>
                      </a:pPr>
                      <a:r>
                        <a:rPr lang="en" sz="1000"/>
                        <a:t>1</a:t>
                      </a:r>
                      <a:endParaRPr sz="1000"/>
                    </a:p>
                  </a:txBody>
                  <a:tcPr marT="63500" marB="63500" marR="63500" marL="63500" anchor="ctr">
                    <a:lnT cap="flat" cmpd="sng" w="12700">
                      <a:solidFill>
                        <a:srgbClr val="000000"/>
                      </a:solidFill>
                      <a:prstDash val="solid"/>
                      <a:round/>
                      <a:headEnd len="sm" w="sm" type="none"/>
                      <a:tailEnd len="sm" w="sm" type="none"/>
                    </a:lnT>
                  </a:tcPr>
                </a:tc>
                <a:tc>
                  <a:txBody>
                    <a:bodyPr/>
                    <a:lstStyle/>
                    <a:p>
                      <a:pPr indent="0" lvl="0" marL="0" rtl="0" algn="ctr">
                        <a:spcBef>
                          <a:spcPts val="0"/>
                        </a:spcBef>
                        <a:spcAft>
                          <a:spcPts val="0"/>
                        </a:spcAft>
                        <a:buNone/>
                      </a:pPr>
                      <a:r>
                        <a:rPr lang="en" sz="1000"/>
                        <a:t>5</a:t>
                      </a:r>
                      <a:endParaRPr sz="1000"/>
                    </a:p>
                  </a:txBody>
                  <a:tcPr marT="63500" marB="63500" marR="63500" marL="63500" anchor="ctr">
                    <a:lnT cap="flat" cmpd="sng" w="1270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b="1" lang="en" sz="900"/>
                        <a:t>Accept</a:t>
                      </a:r>
                      <a:endParaRPr b="1" sz="900"/>
                    </a:p>
                  </a:txBody>
                  <a:tcPr marT="63500" marB="63500" marR="63500" marL="63500" anchor="ctr">
                    <a:lnT cap="flat" cmpd="sng" w="12700">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t/>
                      </a:r>
                      <a:endParaRPr sz="900"/>
                    </a:p>
                  </a:txBody>
                  <a:tcPr marT="63500" marB="63500" marR="63500" marL="63500" anchor="ctr">
                    <a:lnT cap="flat" cmpd="sng" w="12700">
                      <a:solidFill>
                        <a:srgbClr val="000000"/>
                      </a:solidFill>
                      <a:prstDash val="solid"/>
                      <a:round/>
                      <a:headEnd len="sm" w="sm" type="none"/>
                      <a:tailEnd len="sm" w="sm" type="none"/>
                    </a:lnT>
                  </a:tcPr>
                </a:tc>
              </a:tr>
            </a:tbl>
          </a:graphicData>
        </a:graphic>
      </p:graphicFrame>
      <p:sp>
        <p:nvSpPr>
          <p:cNvPr id="879" name="Google Shape;879;p44"/>
          <p:cNvSpPr txBox="1"/>
          <p:nvPr/>
        </p:nvSpPr>
        <p:spPr>
          <a:xfrm>
            <a:off x="1218500" y="1016100"/>
            <a:ext cx="1710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900">
                <a:solidFill>
                  <a:schemeClr val="dk2"/>
                </a:solidFill>
                <a:latin typeface="Helvetica Neue"/>
                <a:ea typeface="Helvetica Neue"/>
                <a:cs typeface="Helvetica Neue"/>
                <a:sym typeface="Helvetica Neue"/>
              </a:rPr>
              <a:t>5 of 20 Risks</a:t>
            </a:r>
            <a:endParaRPr sz="5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45"/>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latin typeface="Helvetica Neue"/>
                <a:ea typeface="Helvetica Neue"/>
                <a:cs typeface="Helvetica Neue"/>
                <a:sym typeface="Helvetica Neue"/>
              </a:rPr>
              <a:t>Executing and</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Monitoring &amp; Controlling</a:t>
            </a:r>
            <a:endParaRPr>
              <a:latin typeface="Helvetica Neue"/>
              <a:ea typeface="Helvetica Neue"/>
              <a:cs typeface="Helvetica Neue"/>
              <a:sym typeface="Helvetica Neue"/>
            </a:endParaRPr>
          </a:p>
        </p:txBody>
      </p:sp>
      <p:sp>
        <p:nvSpPr>
          <p:cNvPr id="885" name="Google Shape;885;p4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4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77">
                <a:latin typeface="Helvetica Neue"/>
                <a:ea typeface="Helvetica Neue"/>
                <a:cs typeface="Helvetica Neue"/>
                <a:sym typeface="Helvetica Neue"/>
              </a:rPr>
              <a:t>Issue Log </a:t>
            </a:r>
            <a:endParaRPr sz="2577">
              <a:latin typeface="Helvetica Neue"/>
              <a:ea typeface="Helvetica Neue"/>
              <a:cs typeface="Helvetica Neue"/>
              <a:sym typeface="Helvetica Neue"/>
            </a:endParaRPr>
          </a:p>
          <a:p>
            <a:pPr indent="0" lvl="0" marL="0" rtl="0" algn="l">
              <a:spcBef>
                <a:spcPts val="0"/>
              </a:spcBef>
              <a:spcAft>
                <a:spcPts val="0"/>
              </a:spcAft>
              <a:buNone/>
            </a:pPr>
            <a:r>
              <a:t/>
            </a:r>
            <a:endParaRPr sz="2577">
              <a:latin typeface="Helvetica Neue"/>
              <a:ea typeface="Helvetica Neue"/>
              <a:cs typeface="Helvetica Neue"/>
              <a:sym typeface="Helvetica Neue"/>
            </a:endParaRPr>
          </a:p>
        </p:txBody>
      </p:sp>
      <p:grpSp>
        <p:nvGrpSpPr>
          <p:cNvPr id="891" name="Google Shape;891;p46"/>
          <p:cNvGrpSpPr/>
          <p:nvPr/>
        </p:nvGrpSpPr>
        <p:grpSpPr>
          <a:xfrm>
            <a:off x="6039750" y="48075"/>
            <a:ext cx="3059150" cy="402000"/>
            <a:chOff x="3731425" y="259875"/>
            <a:chExt cx="3059150" cy="402000"/>
          </a:xfrm>
        </p:grpSpPr>
        <p:sp>
          <p:nvSpPr>
            <p:cNvPr id="892" name="Google Shape;892;p46"/>
            <p:cNvSpPr/>
            <p:nvPr/>
          </p:nvSpPr>
          <p:spPr>
            <a:xfrm>
              <a:off x="3731425"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Initiating</a:t>
              </a:r>
              <a:endParaRPr sz="600"/>
            </a:p>
          </p:txBody>
        </p:sp>
        <p:sp>
          <p:nvSpPr>
            <p:cNvPr id="893" name="Google Shape;893;p46"/>
            <p:cNvSpPr/>
            <p:nvPr/>
          </p:nvSpPr>
          <p:spPr>
            <a:xfrm>
              <a:off x="4312900"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Planning</a:t>
              </a:r>
              <a:endParaRPr/>
            </a:p>
          </p:txBody>
        </p:sp>
        <p:sp>
          <p:nvSpPr>
            <p:cNvPr id="894" name="Google Shape;894;p46"/>
            <p:cNvSpPr/>
            <p:nvPr/>
          </p:nvSpPr>
          <p:spPr>
            <a:xfrm>
              <a:off x="4894400" y="259875"/>
              <a:ext cx="733200" cy="4020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Executing</a:t>
              </a:r>
              <a:endParaRPr/>
            </a:p>
          </p:txBody>
        </p:sp>
        <p:sp>
          <p:nvSpPr>
            <p:cNvPr id="895" name="Google Shape;895;p46"/>
            <p:cNvSpPr/>
            <p:nvPr/>
          </p:nvSpPr>
          <p:spPr>
            <a:xfrm>
              <a:off x="5470425" y="259875"/>
              <a:ext cx="733200" cy="4020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Monitoring &amp; Controlling</a:t>
              </a:r>
              <a:endParaRPr/>
            </a:p>
          </p:txBody>
        </p:sp>
        <p:sp>
          <p:nvSpPr>
            <p:cNvPr id="896" name="Google Shape;896;p46"/>
            <p:cNvSpPr/>
            <p:nvPr/>
          </p:nvSpPr>
          <p:spPr>
            <a:xfrm>
              <a:off x="6057375"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Closing</a:t>
              </a:r>
              <a:endParaRPr/>
            </a:p>
          </p:txBody>
        </p:sp>
      </p:grpSp>
      <p:graphicFrame>
        <p:nvGraphicFramePr>
          <p:cNvPr id="897" name="Google Shape;897;p46"/>
          <p:cNvGraphicFramePr/>
          <p:nvPr/>
        </p:nvGraphicFramePr>
        <p:xfrm>
          <a:off x="1378988" y="1233800"/>
          <a:ext cx="3000000" cy="3000000"/>
        </p:xfrm>
        <a:graphic>
          <a:graphicData uri="http://schemas.openxmlformats.org/drawingml/2006/table">
            <a:tbl>
              <a:tblPr>
                <a:noFill/>
                <a:tableStyleId>{7ED5A59B-DE26-45D4-A101-B6C109A070FB}</a:tableStyleId>
              </a:tblPr>
              <a:tblGrid>
                <a:gridCol w="2225425"/>
                <a:gridCol w="2439500"/>
                <a:gridCol w="2204050"/>
              </a:tblGrid>
              <a:tr h="482425">
                <a:tc>
                  <a:txBody>
                    <a:bodyPr/>
                    <a:lstStyle/>
                    <a:p>
                      <a:pPr indent="0" lvl="0" marL="0" rtl="0" algn="l">
                        <a:spcBef>
                          <a:spcPts val="0"/>
                        </a:spcBef>
                        <a:spcAft>
                          <a:spcPts val="0"/>
                        </a:spcAft>
                        <a:buNone/>
                      </a:pPr>
                      <a:r>
                        <a:rPr b="1" lang="en" sz="1100">
                          <a:solidFill>
                            <a:schemeClr val="dk2"/>
                          </a:solidFill>
                        </a:rPr>
                        <a:t>Issue</a:t>
                      </a:r>
                      <a:endParaRPr b="1" sz="1100">
                        <a:solidFill>
                          <a:schemeClr val="dk2"/>
                        </a:solidFill>
                      </a:endParaRPr>
                    </a:p>
                  </a:txBody>
                  <a:tcPr marT="63500" marB="63500" marR="63500" marL="63500"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100">
                          <a:solidFill>
                            <a:schemeClr val="dk2"/>
                          </a:solidFill>
                        </a:rPr>
                        <a:t>How could it have been prevented?</a:t>
                      </a:r>
                      <a:endParaRPr b="1" sz="1100">
                        <a:solidFill>
                          <a:schemeClr val="dk2"/>
                        </a:solidFill>
                      </a:endParaRPr>
                    </a:p>
                  </a:txBody>
                  <a:tcPr marT="63500" marB="63500" marR="63500" marL="63500"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100">
                          <a:solidFill>
                            <a:schemeClr val="dk2"/>
                          </a:solidFill>
                        </a:rPr>
                        <a:t>How to address this issue?</a:t>
                      </a:r>
                      <a:endParaRPr b="1" sz="1100">
                        <a:solidFill>
                          <a:schemeClr val="dk2"/>
                        </a:solidFill>
                      </a:endParaRPr>
                    </a:p>
                  </a:txBody>
                  <a:tcPr marT="63500" marB="63500" marR="63500" marL="63500"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2"/>
                    </a:solidFill>
                  </a:tcPr>
                </a:tc>
              </a:tr>
              <a:tr h="720650">
                <a:tc>
                  <a:txBody>
                    <a:bodyPr/>
                    <a:lstStyle/>
                    <a:p>
                      <a:pPr indent="0" lvl="0" marL="0" rtl="0" algn="l">
                        <a:spcBef>
                          <a:spcPts val="0"/>
                        </a:spcBef>
                        <a:spcAft>
                          <a:spcPts val="0"/>
                        </a:spcAft>
                        <a:buNone/>
                      </a:pPr>
                      <a:r>
                        <a:rPr lang="en" sz="1100"/>
                        <a:t>Team member got sick with COVID-19</a:t>
                      </a:r>
                      <a:endParaRPr sz="11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t>Wearing PPE, getting vaccinated, social distancing</a:t>
                      </a:r>
                      <a:endParaRPr sz="11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t>Meet online via Zoom instead of in-person</a:t>
                      </a:r>
                      <a:endParaRPr sz="11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958775">
                <a:tc>
                  <a:txBody>
                    <a:bodyPr/>
                    <a:lstStyle/>
                    <a:p>
                      <a:pPr indent="0" lvl="0" marL="0" rtl="0" algn="l">
                        <a:spcBef>
                          <a:spcPts val="0"/>
                        </a:spcBef>
                        <a:spcAft>
                          <a:spcPts val="0"/>
                        </a:spcAft>
                        <a:buNone/>
                      </a:pPr>
                      <a:r>
                        <a:rPr lang="en" sz="1100"/>
                        <a:t>Delays in completing the tasks as originally planned </a:t>
                      </a:r>
                      <a:endParaRPr sz="11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t>Accurating planning– being flexible and setting up a realistic timeline with estimated duration and resources</a:t>
                      </a:r>
                      <a:endParaRPr sz="11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t>Communicate as soon as possible about the delay and let team know when the new deadline is; reassign tasks if necessary</a:t>
                      </a:r>
                      <a:endParaRPr sz="11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720650">
                <a:tc>
                  <a:txBody>
                    <a:bodyPr/>
                    <a:lstStyle/>
                    <a:p>
                      <a:pPr indent="0" lvl="0" marL="0" rtl="0" algn="l">
                        <a:spcBef>
                          <a:spcPts val="0"/>
                        </a:spcBef>
                        <a:spcAft>
                          <a:spcPts val="0"/>
                        </a:spcAft>
                        <a:buNone/>
                      </a:pPr>
                      <a:r>
                        <a:rPr lang="en" sz="1100"/>
                        <a:t>Lack of skills and knowledge </a:t>
                      </a:r>
                      <a:endParaRPr sz="11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t>Determine if skills are lacking from various team members at the onset of project; distribute tasks appropriately; provide or seek training</a:t>
                      </a:r>
                      <a:endParaRPr sz="11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t>Communicate with team; redistribute tasks as necessary; encourage knowledge sharing and team based approach on deliverables</a:t>
                      </a:r>
                      <a:endParaRPr sz="1100"/>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4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77">
                <a:latin typeface="Helvetica Neue"/>
                <a:ea typeface="Helvetica Neue"/>
                <a:cs typeface="Helvetica Neue"/>
                <a:sym typeface="Helvetica Neue"/>
              </a:rPr>
              <a:t>Change Requests</a:t>
            </a:r>
            <a:endParaRPr>
              <a:latin typeface="Helvetica Neue"/>
              <a:ea typeface="Helvetica Neue"/>
              <a:cs typeface="Helvetica Neue"/>
              <a:sym typeface="Helvetica Neue"/>
            </a:endParaRPr>
          </a:p>
        </p:txBody>
      </p:sp>
      <p:grpSp>
        <p:nvGrpSpPr>
          <p:cNvPr id="903" name="Google Shape;903;p47"/>
          <p:cNvGrpSpPr/>
          <p:nvPr/>
        </p:nvGrpSpPr>
        <p:grpSpPr>
          <a:xfrm>
            <a:off x="6039750" y="48075"/>
            <a:ext cx="3059150" cy="402000"/>
            <a:chOff x="3731425" y="259875"/>
            <a:chExt cx="3059150" cy="402000"/>
          </a:xfrm>
        </p:grpSpPr>
        <p:sp>
          <p:nvSpPr>
            <p:cNvPr id="904" name="Google Shape;904;p47"/>
            <p:cNvSpPr/>
            <p:nvPr/>
          </p:nvSpPr>
          <p:spPr>
            <a:xfrm>
              <a:off x="3731425"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Initiating</a:t>
              </a:r>
              <a:endParaRPr sz="600"/>
            </a:p>
          </p:txBody>
        </p:sp>
        <p:sp>
          <p:nvSpPr>
            <p:cNvPr id="905" name="Google Shape;905;p47"/>
            <p:cNvSpPr/>
            <p:nvPr/>
          </p:nvSpPr>
          <p:spPr>
            <a:xfrm>
              <a:off x="4312900"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Planning</a:t>
              </a:r>
              <a:endParaRPr/>
            </a:p>
          </p:txBody>
        </p:sp>
        <p:sp>
          <p:nvSpPr>
            <p:cNvPr id="906" name="Google Shape;906;p47"/>
            <p:cNvSpPr/>
            <p:nvPr/>
          </p:nvSpPr>
          <p:spPr>
            <a:xfrm>
              <a:off x="4894400" y="259875"/>
              <a:ext cx="733200" cy="4020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Executing</a:t>
              </a:r>
              <a:endParaRPr/>
            </a:p>
          </p:txBody>
        </p:sp>
        <p:sp>
          <p:nvSpPr>
            <p:cNvPr id="907" name="Google Shape;907;p47"/>
            <p:cNvSpPr/>
            <p:nvPr/>
          </p:nvSpPr>
          <p:spPr>
            <a:xfrm>
              <a:off x="5470425" y="259875"/>
              <a:ext cx="733200" cy="4020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Monitoring &amp; Controlling</a:t>
              </a:r>
              <a:endParaRPr/>
            </a:p>
          </p:txBody>
        </p:sp>
        <p:sp>
          <p:nvSpPr>
            <p:cNvPr id="908" name="Google Shape;908;p47"/>
            <p:cNvSpPr/>
            <p:nvPr/>
          </p:nvSpPr>
          <p:spPr>
            <a:xfrm>
              <a:off x="6057375"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Closing</a:t>
              </a:r>
              <a:endParaRPr/>
            </a:p>
          </p:txBody>
        </p:sp>
      </p:grpSp>
      <p:sp>
        <p:nvSpPr>
          <p:cNvPr id="909" name="Google Shape;909;p4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910" name="Google Shape;910;p47"/>
          <p:cNvGrpSpPr/>
          <p:nvPr/>
        </p:nvGrpSpPr>
        <p:grpSpPr>
          <a:xfrm>
            <a:off x="3543776" y="1458500"/>
            <a:ext cx="1944600" cy="1569600"/>
            <a:chOff x="3071457" y="2013875"/>
            <a:chExt cx="1944600" cy="1569600"/>
          </a:xfrm>
        </p:grpSpPr>
        <p:sp>
          <p:nvSpPr>
            <p:cNvPr id="911" name="Google Shape;911;p47"/>
            <p:cNvSpPr/>
            <p:nvPr/>
          </p:nvSpPr>
          <p:spPr>
            <a:xfrm flipH="1" rot="10800000">
              <a:off x="3071457" y="2013875"/>
              <a:ext cx="1944600" cy="1569600"/>
            </a:xfrm>
            <a:prstGeom prst="round2DiagRect">
              <a:avLst>
                <a:gd fmla="val 0" name="adj1"/>
                <a:gd fmla="val 17764"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12" name="Google Shape;912;p47"/>
            <p:cNvSpPr txBox="1"/>
            <p:nvPr/>
          </p:nvSpPr>
          <p:spPr>
            <a:xfrm>
              <a:off x="3316102" y="2256385"/>
              <a:ext cx="1451700" cy="459900"/>
            </a:xfrm>
            <a:prstGeom prst="rect">
              <a:avLst/>
            </a:prstGeom>
            <a:noFill/>
            <a:ln>
              <a:noFill/>
            </a:ln>
          </p:spPr>
          <p:txBody>
            <a:bodyPr anchorCtr="0" anchor="t" bIns="91425" lIns="0" spcFirstLastPara="1" rIns="91425" wrap="square" tIns="0">
              <a:noAutofit/>
            </a:bodyPr>
            <a:lstStyle/>
            <a:p>
              <a:pPr indent="0" lvl="0" marL="0" rtl="0" algn="l">
                <a:lnSpc>
                  <a:spcPct val="115000"/>
                </a:lnSpc>
                <a:spcBef>
                  <a:spcPts val="0"/>
                </a:spcBef>
                <a:spcAft>
                  <a:spcPts val="0"/>
                </a:spcAft>
                <a:buNone/>
              </a:pPr>
              <a:r>
                <a:rPr b="1" lang="en" sz="1100">
                  <a:solidFill>
                    <a:schemeClr val="lt1"/>
                  </a:solidFill>
                </a:rPr>
                <a:t>Potential Impact</a:t>
              </a:r>
              <a:endParaRPr b="1" sz="1100">
                <a:solidFill>
                  <a:schemeClr val="lt1"/>
                </a:solidFill>
              </a:endParaRPr>
            </a:p>
          </p:txBody>
        </p:sp>
        <p:sp>
          <p:nvSpPr>
            <p:cNvPr id="913" name="Google Shape;913;p47"/>
            <p:cNvSpPr txBox="1"/>
            <p:nvPr/>
          </p:nvSpPr>
          <p:spPr>
            <a:xfrm>
              <a:off x="3316093" y="2640150"/>
              <a:ext cx="1528500" cy="512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900">
                  <a:solidFill>
                    <a:schemeClr val="lt1"/>
                  </a:solidFill>
                </a:rPr>
                <a:t>RISK: Low</a:t>
              </a:r>
              <a:endParaRPr sz="900">
                <a:solidFill>
                  <a:schemeClr val="lt1"/>
                </a:solidFill>
              </a:endParaRPr>
            </a:p>
            <a:p>
              <a:pPr indent="0" lvl="0" marL="0" rtl="0" algn="l">
                <a:lnSpc>
                  <a:spcPct val="115000"/>
                </a:lnSpc>
                <a:spcBef>
                  <a:spcPts val="0"/>
                </a:spcBef>
                <a:spcAft>
                  <a:spcPts val="0"/>
                </a:spcAft>
                <a:buNone/>
              </a:pPr>
              <a:r>
                <a:rPr lang="en" sz="900">
                  <a:solidFill>
                    <a:schemeClr val="lt1"/>
                  </a:solidFill>
                </a:rPr>
                <a:t>SCOPE: Add 1 deliverable</a:t>
              </a:r>
              <a:endParaRPr sz="900">
                <a:solidFill>
                  <a:schemeClr val="lt1"/>
                </a:solidFill>
              </a:endParaRPr>
            </a:p>
            <a:p>
              <a:pPr indent="0" lvl="0" marL="0" rtl="0" algn="l">
                <a:lnSpc>
                  <a:spcPct val="115000"/>
                </a:lnSpc>
                <a:spcBef>
                  <a:spcPts val="0"/>
                </a:spcBef>
                <a:spcAft>
                  <a:spcPts val="0"/>
                </a:spcAft>
                <a:buNone/>
              </a:pPr>
              <a:r>
                <a:rPr lang="en" sz="900">
                  <a:solidFill>
                    <a:schemeClr val="lt1"/>
                  </a:solidFill>
                </a:rPr>
                <a:t>SCHEDULE:</a:t>
              </a:r>
              <a:r>
                <a:rPr lang="en" sz="900">
                  <a:solidFill>
                    <a:schemeClr val="lt1"/>
                  </a:solidFill>
                </a:rPr>
                <a:t> 10 hours </a:t>
              </a:r>
              <a:endParaRPr sz="900">
                <a:solidFill>
                  <a:schemeClr val="lt1"/>
                </a:solidFill>
              </a:endParaRPr>
            </a:p>
            <a:p>
              <a:pPr indent="0" lvl="0" marL="0" rtl="0" algn="l">
                <a:lnSpc>
                  <a:spcPct val="115000"/>
                </a:lnSpc>
                <a:spcBef>
                  <a:spcPts val="0"/>
                </a:spcBef>
                <a:spcAft>
                  <a:spcPts val="0"/>
                </a:spcAft>
                <a:buNone/>
              </a:pPr>
              <a:r>
                <a:rPr lang="en" sz="900">
                  <a:solidFill>
                    <a:schemeClr val="lt1"/>
                  </a:solidFill>
                </a:rPr>
                <a:t>COST: $100</a:t>
              </a:r>
              <a:endParaRPr sz="900">
                <a:solidFill>
                  <a:schemeClr val="lt1"/>
                </a:solidFill>
              </a:endParaRPr>
            </a:p>
          </p:txBody>
        </p:sp>
      </p:grpSp>
      <p:grpSp>
        <p:nvGrpSpPr>
          <p:cNvPr id="914" name="Google Shape;914;p47"/>
          <p:cNvGrpSpPr/>
          <p:nvPr/>
        </p:nvGrpSpPr>
        <p:grpSpPr>
          <a:xfrm>
            <a:off x="1601563" y="1458500"/>
            <a:ext cx="1944600" cy="1569600"/>
            <a:chOff x="1126863" y="2013875"/>
            <a:chExt cx="1944600" cy="1569600"/>
          </a:xfrm>
        </p:grpSpPr>
        <p:sp>
          <p:nvSpPr>
            <p:cNvPr id="915" name="Google Shape;915;p47"/>
            <p:cNvSpPr/>
            <p:nvPr/>
          </p:nvSpPr>
          <p:spPr>
            <a:xfrm>
              <a:off x="1126863" y="2013875"/>
              <a:ext cx="1944600" cy="1569600"/>
            </a:xfrm>
            <a:prstGeom prst="round2DiagRect">
              <a:avLst>
                <a:gd fmla="val 0" name="adj1"/>
                <a:gd fmla="val 17764"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916" name="Google Shape;916;p47"/>
            <p:cNvSpPr txBox="1"/>
            <p:nvPr/>
          </p:nvSpPr>
          <p:spPr>
            <a:xfrm>
              <a:off x="1351627" y="2256385"/>
              <a:ext cx="1451700" cy="459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100">
                  <a:solidFill>
                    <a:schemeClr val="dk2"/>
                  </a:solidFill>
                </a:rPr>
                <a:t>Change: Add Business Case</a:t>
              </a:r>
              <a:endParaRPr b="1" sz="1100">
                <a:solidFill>
                  <a:schemeClr val="dk2"/>
                </a:solidFill>
              </a:endParaRPr>
            </a:p>
          </p:txBody>
        </p:sp>
        <p:sp>
          <p:nvSpPr>
            <p:cNvPr id="917" name="Google Shape;917;p47"/>
            <p:cNvSpPr txBox="1"/>
            <p:nvPr/>
          </p:nvSpPr>
          <p:spPr>
            <a:xfrm>
              <a:off x="1351638" y="2640150"/>
              <a:ext cx="1553100" cy="735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800">
                  <a:solidFill>
                    <a:schemeClr val="dk2"/>
                  </a:solidFill>
                </a:rPr>
                <a:t>Add a 1-2 page business case describing the reason(s) why we are starting this nonprofit. This should also be included in the presentation to the panel.</a:t>
              </a:r>
              <a:endParaRPr sz="800">
                <a:solidFill>
                  <a:schemeClr val="dk2"/>
                </a:solidFill>
              </a:endParaRPr>
            </a:p>
          </p:txBody>
        </p:sp>
      </p:grpSp>
      <p:grpSp>
        <p:nvGrpSpPr>
          <p:cNvPr id="918" name="Google Shape;918;p47"/>
          <p:cNvGrpSpPr/>
          <p:nvPr/>
        </p:nvGrpSpPr>
        <p:grpSpPr>
          <a:xfrm>
            <a:off x="5485875" y="1458500"/>
            <a:ext cx="3001200" cy="1569600"/>
            <a:chOff x="5015938" y="2013875"/>
            <a:chExt cx="3001200" cy="1569600"/>
          </a:xfrm>
        </p:grpSpPr>
        <p:sp>
          <p:nvSpPr>
            <p:cNvPr id="919" name="Google Shape;919;p47"/>
            <p:cNvSpPr/>
            <p:nvPr/>
          </p:nvSpPr>
          <p:spPr>
            <a:xfrm>
              <a:off x="5015938" y="2013875"/>
              <a:ext cx="3001200" cy="1569600"/>
            </a:xfrm>
            <a:prstGeom prst="round2DiagRect">
              <a:avLst>
                <a:gd fmla="val 0" name="adj1"/>
                <a:gd fmla="val 17764"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20" name="Google Shape;920;p47"/>
            <p:cNvSpPr txBox="1"/>
            <p:nvPr/>
          </p:nvSpPr>
          <p:spPr>
            <a:xfrm>
              <a:off x="5360226" y="2256387"/>
              <a:ext cx="2417100" cy="459900"/>
            </a:xfrm>
            <a:prstGeom prst="rect">
              <a:avLst/>
            </a:prstGeom>
            <a:solidFill>
              <a:schemeClr val="accent1"/>
            </a:solidFill>
            <a:ln>
              <a:noFill/>
            </a:ln>
          </p:spPr>
          <p:txBody>
            <a:bodyPr anchorCtr="0" anchor="t" bIns="0" lIns="0" spcFirstLastPara="1" rIns="0" wrap="square" tIns="0">
              <a:noAutofit/>
            </a:bodyPr>
            <a:lstStyle/>
            <a:p>
              <a:pPr indent="0" lvl="0" marL="0" rtl="0" algn="l">
                <a:spcBef>
                  <a:spcPts val="0"/>
                </a:spcBef>
                <a:spcAft>
                  <a:spcPts val="0"/>
                </a:spcAft>
                <a:buNone/>
              </a:pPr>
              <a:r>
                <a:rPr b="1" lang="en" sz="1100">
                  <a:solidFill>
                    <a:srgbClr val="FFFFFF"/>
                  </a:solidFill>
                </a:rPr>
                <a:t>Implementation</a:t>
              </a:r>
              <a:endParaRPr sz="1100">
                <a:solidFill>
                  <a:srgbClr val="FFFFFF"/>
                </a:solidFill>
              </a:endParaRPr>
            </a:p>
          </p:txBody>
        </p:sp>
        <p:sp>
          <p:nvSpPr>
            <p:cNvPr id="921" name="Google Shape;921;p47"/>
            <p:cNvSpPr txBox="1"/>
            <p:nvPr/>
          </p:nvSpPr>
          <p:spPr>
            <a:xfrm>
              <a:off x="5360225" y="2640153"/>
              <a:ext cx="2417100" cy="512400"/>
            </a:xfrm>
            <a:prstGeom prst="rect">
              <a:avLst/>
            </a:prstGeom>
            <a:solidFill>
              <a:schemeClr val="accent1"/>
            </a:solid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800">
                  <a:solidFill>
                    <a:srgbClr val="FFFFFF"/>
                  </a:solidFill>
                </a:rPr>
                <a:t>Add deliverable to WBS, scope, and budget. Add the business case document and factor into the planning schedule (schedule resources as necessary).</a:t>
              </a:r>
              <a:endParaRPr sz="800">
                <a:solidFill>
                  <a:srgbClr val="FFFFFF"/>
                </a:solidFill>
              </a:endParaRPr>
            </a:p>
          </p:txBody>
        </p:sp>
      </p:grpSp>
      <p:grpSp>
        <p:nvGrpSpPr>
          <p:cNvPr id="922" name="Google Shape;922;p47"/>
          <p:cNvGrpSpPr/>
          <p:nvPr/>
        </p:nvGrpSpPr>
        <p:grpSpPr>
          <a:xfrm>
            <a:off x="5355421" y="2145895"/>
            <a:ext cx="261571" cy="260379"/>
            <a:chOff x="4858109" y="2631368"/>
            <a:chExt cx="316442" cy="315000"/>
          </a:xfrm>
        </p:grpSpPr>
        <p:sp>
          <p:nvSpPr>
            <p:cNvPr id="923" name="Google Shape;923;p47"/>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7"/>
            <p:cNvSpPr/>
            <p:nvPr/>
          </p:nvSpPr>
          <p:spPr>
            <a:xfrm>
              <a:off x="4858109" y="2739300"/>
              <a:ext cx="239100" cy="99000"/>
            </a:xfrm>
            <a:prstGeom prst="rightArrow">
              <a:avLst>
                <a:gd fmla="val 32020" name="adj1"/>
                <a:gd fmla="val 66970" name="adj2"/>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grpSp>
      <p:grpSp>
        <p:nvGrpSpPr>
          <p:cNvPr id="925" name="Google Shape;925;p47"/>
          <p:cNvGrpSpPr/>
          <p:nvPr/>
        </p:nvGrpSpPr>
        <p:grpSpPr>
          <a:xfrm>
            <a:off x="3418215" y="2145896"/>
            <a:ext cx="260366" cy="260366"/>
            <a:chOff x="3157188" y="909150"/>
            <a:chExt cx="470400" cy="470400"/>
          </a:xfrm>
        </p:grpSpPr>
        <p:sp>
          <p:nvSpPr>
            <p:cNvPr id="926" name="Google Shape;926;p47"/>
            <p:cNvSpPr/>
            <p:nvPr/>
          </p:nvSpPr>
          <p:spPr>
            <a:xfrm>
              <a:off x="3157188" y="909150"/>
              <a:ext cx="470400" cy="47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7"/>
            <p:cNvSpPr/>
            <p:nvPr/>
          </p:nvSpPr>
          <p:spPr>
            <a:xfrm>
              <a:off x="3243138" y="995100"/>
              <a:ext cx="298500" cy="298500"/>
            </a:xfrm>
            <a:prstGeom prst="mathPlus">
              <a:avLst>
                <a:gd fmla="val 9900" name="adj1"/>
              </a:avLst>
            </a:pr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8" name="Google Shape;928;p47"/>
          <p:cNvSpPr txBox="1"/>
          <p:nvPr/>
        </p:nvSpPr>
        <p:spPr>
          <a:xfrm rot="-5400000">
            <a:off x="596013" y="2013449"/>
            <a:ext cx="1569900" cy="459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solidFill>
                  <a:schemeClr val="dk2"/>
                </a:solidFill>
              </a:rPr>
              <a:t>Change Request </a:t>
            </a:r>
            <a:r>
              <a:rPr b="1" lang="en" sz="1000">
                <a:solidFill>
                  <a:srgbClr val="FF0000"/>
                </a:solidFill>
              </a:rPr>
              <a:t>#1</a:t>
            </a:r>
            <a:endParaRPr b="1" sz="1000">
              <a:solidFill>
                <a:srgbClr val="FF0000"/>
              </a:solidFill>
            </a:endParaRPr>
          </a:p>
          <a:p>
            <a:pPr indent="0" lvl="0" marL="0" rtl="0" algn="ctr">
              <a:spcBef>
                <a:spcPts val="0"/>
              </a:spcBef>
              <a:spcAft>
                <a:spcPts val="0"/>
              </a:spcAft>
              <a:buNone/>
            </a:pPr>
            <a:r>
              <a:rPr b="1" lang="en" sz="1000">
                <a:solidFill>
                  <a:schemeClr val="dk2"/>
                </a:solidFill>
              </a:rPr>
              <a:t>Submitted 3/1 by Client</a:t>
            </a:r>
            <a:endParaRPr b="1" sz="1000">
              <a:solidFill>
                <a:schemeClr val="dk2"/>
              </a:solidFill>
            </a:endParaRPr>
          </a:p>
        </p:txBody>
      </p:sp>
      <p:grpSp>
        <p:nvGrpSpPr>
          <p:cNvPr id="929" name="Google Shape;929;p47"/>
          <p:cNvGrpSpPr/>
          <p:nvPr/>
        </p:nvGrpSpPr>
        <p:grpSpPr>
          <a:xfrm>
            <a:off x="3543776" y="3208550"/>
            <a:ext cx="1944600" cy="1569600"/>
            <a:chOff x="3071457" y="2013875"/>
            <a:chExt cx="1944600" cy="1569600"/>
          </a:xfrm>
        </p:grpSpPr>
        <p:sp>
          <p:nvSpPr>
            <p:cNvPr id="930" name="Google Shape;930;p47"/>
            <p:cNvSpPr/>
            <p:nvPr/>
          </p:nvSpPr>
          <p:spPr>
            <a:xfrm flipH="1" rot="10800000">
              <a:off x="3071457" y="2013875"/>
              <a:ext cx="1944600" cy="1569600"/>
            </a:xfrm>
            <a:prstGeom prst="round2DiagRect">
              <a:avLst>
                <a:gd fmla="val 0" name="adj1"/>
                <a:gd fmla="val 17764"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31" name="Google Shape;931;p47"/>
            <p:cNvSpPr txBox="1"/>
            <p:nvPr/>
          </p:nvSpPr>
          <p:spPr>
            <a:xfrm>
              <a:off x="3316102" y="2256385"/>
              <a:ext cx="1451700" cy="459900"/>
            </a:xfrm>
            <a:prstGeom prst="rect">
              <a:avLst/>
            </a:prstGeom>
            <a:noFill/>
            <a:ln>
              <a:noFill/>
            </a:ln>
          </p:spPr>
          <p:txBody>
            <a:bodyPr anchorCtr="0" anchor="t" bIns="91425" lIns="0" spcFirstLastPara="1" rIns="91425" wrap="square" tIns="0">
              <a:noAutofit/>
            </a:bodyPr>
            <a:lstStyle/>
            <a:p>
              <a:pPr indent="0" lvl="0" marL="0" rtl="0" algn="l">
                <a:lnSpc>
                  <a:spcPct val="115000"/>
                </a:lnSpc>
                <a:spcBef>
                  <a:spcPts val="0"/>
                </a:spcBef>
                <a:spcAft>
                  <a:spcPts val="0"/>
                </a:spcAft>
                <a:buNone/>
              </a:pPr>
              <a:r>
                <a:rPr b="1" lang="en" sz="1100">
                  <a:solidFill>
                    <a:schemeClr val="lt1"/>
                  </a:solidFill>
                </a:rPr>
                <a:t>Potential Impact</a:t>
              </a:r>
              <a:endParaRPr b="1" sz="1100">
                <a:solidFill>
                  <a:schemeClr val="lt1"/>
                </a:solidFill>
              </a:endParaRPr>
            </a:p>
          </p:txBody>
        </p:sp>
        <p:sp>
          <p:nvSpPr>
            <p:cNvPr id="932" name="Google Shape;932;p47"/>
            <p:cNvSpPr txBox="1"/>
            <p:nvPr/>
          </p:nvSpPr>
          <p:spPr>
            <a:xfrm>
              <a:off x="3316081" y="2640150"/>
              <a:ext cx="1566900" cy="512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800">
                  <a:solidFill>
                    <a:schemeClr val="lt1"/>
                  </a:solidFill>
                </a:rPr>
                <a:t>RISK: Low</a:t>
              </a:r>
              <a:endParaRPr sz="800">
                <a:solidFill>
                  <a:schemeClr val="lt1"/>
                </a:solidFill>
              </a:endParaRPr>
            </a:p>
            <a:p>
              <a:pPr indent="0" lvl="0" marL="0" rtl="0" algn="l">
                <a:lnSpc>
                  <a:spcPct val="115000"/>
                </a:lnSpc>
                <a:spcBef>
                  <a:spcPts val="0"/>
                </a:spcBef>
                <a:spcAft>
                  <a:spcPts val="0"/>
                </a:spcAft>
                <a:buNone/>
              </a:pPr>
              <a:r>
                <a:rPr lang="en" sz="800">
                  <a:solidFill>
                    <a:schemeClr val="lt1"/>
                  </a:solidFill>
                </a:rPr>
                <a:t>TECHNOLOGY: Presentation will be shared on Zoom (extra rehearsal time may be needed); Presenters will need to enunciate in order to be heard via Zoom</a:t>
              </a:r>
              <a:endParaRPr sz="800">
                <a:solidFill>
                  <a:schemeClr val="lt1"/>
                </a:solidFill>
              </a:endParaRPr>
            </a:p>
          </p:txBody>
        </p:sp>
      </p:grpSp>
      <p:grpSp>
        <p:nvGrpSpPr>
          <p:cNvPr id="933" name="Google Shape;933;p47"/>
          <p:cNvGrpSpPr/>
          <p:nvPr/>
        </p:nvGrpSpPr>
        <p:grpSpPr>
          <a:xfrm>
            <a:off x="1601563" y="3208550"/>
            <a:ext cx="1944600" cy="1569600"/>
            <a:chOff x="1126863" y="2013875"/>
            <a:chExt cx="1944600" cy="1569600"/>
          </a:xfrm>
        </p:grpSpPr>
        <p:sp>
          <p:nvSpPr>
            <p:cNvPr id="934" name="Google Shape;934;p47"/>
            <p:cNvSpPr/>
            <p:nvPr/>
          </p:nvSpPr>
          <p:spPr>
            <a:xfrm>
              <a:off x="1126863" y="2013875"/>
              <a:ext cx="1944600" cy="1569600"/>
            </a:xfrm>
            <a:prstGeom prst="round2DiagRect">
              <a:avLst>
                <a:gd fmla="val 0" name="adj1"/>
                <a:gd fmla="val 17764"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935" name="Google Shape;935;p47"/>
            <p:cNvSpPr txBox="1"/>
            <p:nvPr/>
          </p:nvSpPr>
          <p:spPr>
            <a:xfrm>
              <a:off x="1351638" y="2256375"/>
              <a:ext cx="1553100" cy="459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100">
                  <a:solidFill>
                    <a:schemeClr val="dk2"/>
                  </a:solidFill>
                </a:rPr>
                <a:t>Change: </a:t>
              </a:r>
              <a:r>
                <a:rPr b="1" lang="en" sz="1100">
                  <a:solidFill>
                    <a:schemeClr val="dk2"/>
                  </a:solidFill>
                </a:rPr>
                <a:t>Present on Zoom</a:t>
              </a:r>
              <a:endParaRPr b="1" sz="1100">
                <a:solidFill>
                  <a:schemeClr val="dk2"/>
                </a:solidFill>
              </a:endParaRPr>
            </a:p>
          </p:txBody>
        </p:sp>
        <p:sp>
          <p:nvSpPr>
            <p:cNvPr id="936" name="Google Shape;936;p47"/>
            <p:cNvSpPr txBox="1"/>
            <p:nvPr/>
          </p:nvSpPr>
          <p:spPr>
            <a:xfrm>
              <a:off x="1351638" y="2640150"/>
              <a:ext cx="1553100" cy="735000"/>
            </a:xfrm>
            <a:prstGeom prst="rect">
              <a:avLst/>
            </a:prstGeom>
            <a:noFill/>
            <a:ln>
              <a:noFill/>
            </a:ln>
          </p:spPr>
          <p:txBody>
            <a:bodyPr anchorCtr="0" anchor="t" bIns="91425" lIns="0" spcFirstLastPara="1" rIns="0" wrap="square" tIns="0">
              <a:noAutofit/>
            </a:bodyPr>
            <a:lstStyle/>
            <a:p>
              <a:pPr indent="0" lvl="0" marL="0" rtl="0" algn="l">
                <a:lnSpc>
                  <a:spcPct val="115000"/>
                </a:lnSpc>
                <a:spcBef>
                  <a:spcPts val="0"/>
                </a:spcBef>
                <a:spcAft>
                  <a:spcPts val="0"/>
                </a:spcAft>
                <a:buNone/>
              </a:pPr>
              <a:r>
                <a:rPr lang="en" sz="800">
                  <a:solidFill>
                    <a:schemeClr val="dk2"/>
                  </a:solidFill>
                </a:rPr>
                <a:t>Presentation will be delivered via Zoom as well as in-person as at least one panel member will not be physically present.</a:t>
              </a:r>
              <a:endParaRPr sz="800">
                <a:solidFill>
                  <a:schemeClr val="dk2"/>
                </a:solidFill>
              </a:endParaRPr>
            </a:p>
          </p:txBody>
        </p:sp>
      </p:grpSp>
      <p:grpSp>
        <p:nvGrpSpPr>
          <p:cNvPr id="937" name="Google Shape;937;p47"/>
          <p:cNvGrpSpPr/>
          <p:nvPr/>
        </p:nvGrpSpPr>
        <p:grpSpPr>
          <a:xfrm>
            <a:off x="5485875" y="3208550"/>
            <a:ext cx="3001200" cy="1569600"/>
            <a:chOff x="5015938" y="2013875"/>
            <a:chExt cx="3001200" cy="1569600"/>
          </a:xfrm>
        </p:grpSpPr>
        <p:sp>
          <p:nvSpPr>
            <p:cNvPr id="938" name="Google Shape;938;p47"/>
            <p:cNvSpPr/>
            <p:nvPr/>
          </p:nvSpPr>
          <p:spPr>
            <a:xfrm>
              <a:off x="5015938" y="2013875"/>
              <a:ext cx="3001200" cy="1569600"/>
            </a:xfrm>
            <a:prstGeom prst="round2DiagRect">
              <a:avLst>
                <a:gd fmla="val 0" name="adj1"/>
                <a:gd fmla="val 17764"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39" name="Google Shape;939;p47"/>
            <p:cNvSpPr txBox="1"/>
            <p:nvPr/>
          </p:nvSpPr>
          <p:spPr>
            <a:xfrm>
              <a:off x="5360226" y="2256387"/>
              <a:ext cx="2417100" cy="459900"/>
            </a:xfrm>
            <a:prstGeom prst="rect">
              <a:avLst/>
            </a:prstGeom>
            <a:solidFill>
              <a:schemeClr val="accent1"/>
            </a:solidFill>
            <a:ln>
              <a:noFill/>
            </a:ln>
          </p:spPr>
          <p:txBody>
            <a:bodyPr anchorCtr="0" anchor="t" bIns="0" lIns="0" spcFirstLastPara="1" rIns="0" wrap="square" tIns="0">
              <a:noAutofit/>
            </a:bodyPr>
            <a:lstStyle/>
            <a:p>
              <a:pPr indent="0" lvl="0" marL="0" rtl="0" algn="l">
                <a:spcBef>
                  <a:spcPts val="0"/>
                </a:spcBef>
                <a:spcAft>
                  <a:spcPts val="0"/>
                </a:spcAft>
                <a:buNone/>
              </a:pPr>
              <a:r>
                <a:rPr b="1" lang="en" sz="1100">
                  <a:solidFill>
                    <a:srgbClr val="FFFFFF"/>
                  </a:solidFill>
                </a:rPr>
                <a:t>Implementation</a:t>
              </a:r>
              <a:endParaRPr sz="1100">
                <a:solidFill>
                  <a:srgbClr val="FFFFFF"/>
                </a:solidFill>
              </a:endParaRPr>
            </a:p>
          </p:txBody>
        </p:sp>
        <p:sp>
          <p:nvSpPr>
            <p:cNvPr id="940" name="Google Shape;940;p47"/>
            <p:cNvSpPr txBox="1"/>
            <p:nvPr/>
          </p:nvSpPr>
          <p:spPr>
            <a:xfrm>
              <a:off x="5360225" y="2640153"/>
              <a:ext cx="2417100" cy="512400"/>
            </a:xfrm>
            <a:prstGeom prst="rect">
              <a:avLst/>
            </a:prstGeom>
            <a:solidFill>
              <a:schemeClr val="accent1"/>
            </a:solid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800">
                  <a:solidFill>
                    <a:srgbClr val="FFFFFF"/>
                  </a:solidFill>
                </a:rPr>
                <a:t>Rehearse presenting the presentation on Zoom prior to the final presentation. </a:t>
              </a:r>
              <a:endParaRPr sz="800">
                <a:solidFill>
                  <a:srgbClr val="FFFFFF"/>
                </a:solidFill>
              </a:endParaRPr>
            </a:p>
            <a:p>
              <a:pPr indent="0" lvl="0" marL="0" rtl="0" algn="l">
                <a:lnSpc>
                  <a:spcPct val="115000"/>
                </a:lnSpc>
                <a:spcBef>
                  <a:spcPts val="0"/>
                </a:spcBef>
                <a:spcAft>
                  <a:spcPts val="0"/>
                </a:spcAft>
                <a:buNone/>
              </a:pPr>
              <a:r>
                <a:rPr lang="en" sz="800">
                  <a:solidFill>
                    <a:srgbClr val="FFFFFF"/>
                  </a:solidFill>
                </a:rPr>
                <a:t>One team member will share the presentation on Zoom prior to beginning the presentation.</a:t>
              </a:r>
              <a:endParaRPr sz="800">
                <a:solidFill>
                  <a:srgbClr val="FFFFFF"/>
                </a:solidFill>
              </a:endParaRPr>
            </a:p>
          </p:txBody>
        </p:sp>
      </p:grpSp>
      <p:grpSp>
        <p:nvGrpSpPr>
          <p:cNvPr id="941" name="Google Shape;941;p47"/>
          <p:cNvGrpSpPr/>
          <p:nvPr/>
        </p:nvGrpSpPr>
        <p:grpSpPr>
          <a:xfrm>
            <a:off x="5355421" y="3895945"/>
            <a:ext cx="261571" cy="260379"/>
            <a:chOff x="4858109" y="2631368"/>
            <a:chExt cx="316442" cy="315000"/>
          </a:xfrm>
        </p:grpSpPr>
        <p:sp>
          <p:nvSpPr>
            <p:cNvPr id="942" name="Google Shape;942;p47"/>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7"/>
            <p:cNvSpPr/>
            <p:nvPr/>
          </p:nvSpPr>
          <p:spPr>
            <a:xfrm>
              <a:off x="4858109" y="2739300"/>
              <a:ext cx="239100" cy="99000"/>
            </a:xfrm>
            <a:prstGeom prst="rightArrow">
              <a:avLst>
                <a:gd fmla="val 32020" name="adj1"/>
                <a:gd fmla="val 66970" name="adj2"/>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grpSp>
      <p:grpSp>
        <p:nvGrpSpPr>
          <p:cNvPr id="944" name="Google Shape;944;p47"/>
          <p:cNvGrpSpPr/>
          <p:nvPr/>
        </p:nvGrpSpPr>
        <p:grpSpPr>
          <a:xfrm>
            <a:off x="3418215" y="3895946"/>
            <a:ext cx="260366" cy="260366"/>
            <a:chOff x="3157188" y="909150"/>
            <a:chExt cx="470400" cy="470400"/>
          </a:xfrm>
        </p:grpSpPr>
        <p:sp>
          <p:nvSpPr>
            <p:cNvPr id="945" name="Google Shape;945;p47"/>
            <p:cNvSpPr/>
            <p:nvPr/>
          </p:nvSpPr>
          <p:spPr>
            <a:xfrm>
              <a:off x="3157188" y="909150"/>
              <a:ext cx="470400" cy="47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7"/>
            <p:cNvSpPr/>
            <p:nvPr/>
          </p:nvSpPr>
          <p:spPr>
            <a:xfrm>
              <a:off x="3243138" y="995100"/>
              <a:ext cx="298500" cy="298500"/>
            </a:xfrm>
            <a:prstGeom prst="mathPlus">
              <a:avLst>
                <a:gd fmla="val 9900" name="adj1"/>
              </a:avLst>
            </a:pr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7" name="Google Shape;947;p47"/>
          <p:cNvSpPr txBox="1"/>
          <p:nvPr/>
        </p:nvSpPr>
        <p:spPr>
          <a:xfrm rot="-5400000">
            <a:off x="596013" y="3763499"/>
            <a:ext cx="1569900" cy="459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solidFill>
                  <a:schemeClr val="dk2"/>
                </a:solidFill>
              </a:rPr>
              <a:t>Change Request </a:t>
            </a:r>
            <a:r>
              <a:rPr b="1" lang="en" sz="1000">
                <a:solidFill>
                  <a:srgbClr val="FF0000"/>
                </a:solidFill>
              </a:rPr>
              <a:t>#2</a:t>
            </a:r>
            <a:endParaRPr b="1" sz="1000">
              <a:solidFill>
                <a:srgbClr val="FF0000"/>
              </a:solidFill>
            </a:endParaRPr>
          </a:p>
          <a:p>
            <a:pPr indent="0" lvl="0" marL="0" rtl="0" algn="ctr">
              <a:spcBef>
                <a:spcPts val="0"/>
              </a:spcBef>
              <a:spcAft>
                <a:spcPts val="0"/>
              </a:spcAft>
              <a:buNone/>
            </a:pPr>
            <a:r>
              <a:rPr b="1" lang="en" sz="1000">
                <a:solidFill>
                  <a:schemeClr val="dk2"/>
                </a:solidFill>
              </a:rPr>
              <a:t>Submitted 4/12 by Client</a:t>
            </a:r>
            <a:endParaRPr b="1" sz="10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48"/>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latin typeface="Helvetica Neue"/>
                <a:ea typeface="Helvetica Neue"/>
                <a:cs typeface="Helvetica Neue"/>
                <a:sym typeface="Helvetica Neue"/>
              </a:rPr>
              <a:t>Closing</a:t>
            </a:r>
            <a:endParaRPr>
              <a:latin typeface="Helvetica Neue"/>
              <a:ea typeface="Helvetica Neue"/>
              <a:cs typeface="Helvetica Neue"/>
              <a:sym typeface="Helvetica Neue"/>
            </a:endParaRPr>
          </a:p>
        </p:txBody>
      </p:sp>
      <p:sp>
        <p:nvSpPr>
          <p:cNvPr id="953" name="Google Shape;953;p4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49"/>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577">
                <a:latin typeface="Helvetica Neue"/>
                <a:ea typeface="Helvetica Neue"/>
                <a:cs typeface="Helvetica Neue"/>
                <a:sym typeface="Helvetica Neue"/>
              </a:rPr>
              <a:t>Lessons Learned</a:t>
            </a:r>
            <a:endParaRPr sz="2577">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grpSp>
        <p:nvGrpSpPr>
          <p:cNvPr id="959" name="Google Shape;959;p49"/>
          <p:cNvGrpSpPr/>
          <p:nvPr/>
        </p:nvGrpSpPr>
        <p:grpSpPr>
          <a:xfrm>
            <a:off x="6039750" y="48075"/>
            <a:ext cx="3059150" cy="402000"/>
            <a:chOff x="3731425" y="259875"/>
            <a:chExt cx="3059150" cy="402000"/>
          </a:xfrm>
        </p:grpSpPr>
        <p:sp>
          <p:nvSpPr>
            <p:cNvPr id="960" name="Google Shape;960;p49"/>
            <p:cNvSpPr/>
            <p:nvPr/>
          </p:nvSpPr>
          <p:spPr>
            <a:xfrm>
              <a:off x="3731425"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Initiating</a:t>
              </a:r>
              <a:endParaRPr sz="600"/>
            </a:p>
          </p:txBody>
        </p:sp>
        <p:sp>
          <p:nvSpPr>
            <p:cNvPr id="961" name="Google Shape;961;p49"/>
            <p:cNvSpPr/>
            <p:nvPr/>
          </p:nvSpPr>
          <p:spPr>
            <a:xfrm>
              <a:off x="4312900"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Planning</a:t>
              </a:r>
              <a:endParaRPr/>
            </a:p>
          </p:txBody>
        </p:sp>
        <p:sp>
          <p:nvSpPr>
            <p:cNvPr id="962" name="Google Shape;962;p49"/>
            <p:cNvSpPr/>
            <p:nvPr/>
          </p:nvSpPr>
          <p:spPr>
            <a:xfrm>
              <a:off x="4894400"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Executing</a:t>
              </a:r>
              <a:endParaRPr/>
            </a:p>
          </p:txBody>
        </p:sp>
        <p:sp>
          <p:nvSpPr>
            <p:cNvPr id="963" name="Google Shape;963;p49"/>
            <p:cNvSpPr/>
            <p:nvPr/>
          </p:nvSpPr>
          <p:spPr>
            <a:xfrm>
              <a:off x="5470425"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Monitoring &amp; Controlling</a:t>
              </a:r>
              <a:endParaRPr/>
            </a:p>
          </p:txBody>
        </p:sp>
        <p:sp>
          <p:nvSpPr>
            <p:cNvPr id="964" name="Google Shape;964;p49"/>
            <p:cNvSpPr/>
            <p:nvPr/>
          </p:nvSpPr>
          <p:spPr>
            <a:xfrm>
              <a:off x="6057375" y="259875"/>
              <a:ext cx="733200" cy="4020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Closing</a:t>
              </a:r>
              <a:endParaRPr/>
            </a:p>
          </p:txBody>
        </p:sp>
      </p:grpSp>
      <p:sp>
        <p:nvSpPr>
          <p:cNvPr id="965" name="Google Shape;965;p4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966" name="Google Shape;966;p49"/>
          <p:cNvGraphicFramePr/>
          <p:nvPr/>
        </p:nvGraphicFramePr>
        <p:xfrm>
          <a:off x="1380000" y="1087175"/>
          <a:ext cx="3000000" cy="3000000"/>
        </p:xfrm>
        <a:graphic>
          <a:graphicData uri="http://schemas.openxmlformats.org/drawingml/2006/table">
            <a:tbl>
              <a:tblPr>
                <a:noFill/>
                <a:tableStyleId>{7ED5A59B-DE26-45D4-A101-B6C109A070FB}</a:tableStyleId>
              </a:tblPr>
              <a:tblGrid>
                <a:gridCol w="709625"/>
                <a:gridCol w="2577500"/>
                <a:gridCol w="1068525"/>
                <a:gridCol w="2765075"/>
              </a:tblGrid>
              <a:tr h="364475">
                <a:tc>
                  <a:txBody>
                    <a:bodyPr/>
                    <a:lstStyle/>
                    <a:p>
                      <a:pPr indent="0" lvl="0" marL="0" rtl="0" algn="ctr">
                        <a:spcBef>
                          <a:spcPts val="0"/>
                        </a:spcBef>
                        <a:spcAft>
                          <a:spcPts val="0"/>
                        </a:spcAft>
                        <a:buNone/>
                      </a:pPr>
                      <a:r>
                        <a:rPr b="1" lang="en" sz="800">
                          <a:solidFill>
                            <a:schemeClr val="dk2"/>
                          </a:solidFill>
                        </a:rPr>
                        <a:t>Process Group</a:t>
                      </a:r>
                      <a:endParaRPr b="1" sz="800">
                        <a:solidFill>
                          <a:schemeClr val="dk2"/>
                        </a:solidFill>
                      </a:endParaRPr>
                    </a:p>
                  </a:txBody>
                  <a:tcPr marT="63500" marB="63500" marR="63500" marL="63500" anchor="ctr">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800">
                          <a:solidFill>
                            <a:schemeClr val="dk2"/>
                          </a:solidFill>
                        </a:rPr>
                        <a:t>Start Doing</a:t>
                      </a:r>
                      <a:endParaRPr b="1" sz="800">
                        <a:solidFill>
                          <a:schemeClr val="dk2"/>
                        </a:solidFill>
                      </a:endParaRPr>
                    </a:p>
                  </a:txBody>
                  <a:tcPr marT="63500" marB="63500" marR="63500" marL="63500" anchor="ctr">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800">
                          <a:solidFill>
                            <a:schemeClr val="dk2"/>
                          </a:solidFill>
                        </a:rPr>
                        <a:t>Stop Doing</a:t>
                      </a:r>
                      <a:endParaRPr b="1" sz="800">
                        <a:solidFill>
                          <a:schemeClr val="dk2"/>
                        </a:solidFill>
                      </a:endParaRPr>
                    </a:p>
                  </a:txBody>
                  <a:tcPr marT="63500" marB="63500" marR="63500" marL="63500" anchor="ctr">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800">
                          <a:solidFill>
                            <a:schemeClr val="dk2"/>
                          </a:solidFill>
                        </a:rPr>
                        <a:t>Continue Doing</a:t>
                      </a:r>
                      <a:endParaRPr b="1" sz="800">
                        <a:solidFill>
                          <a:schemeClr val="dk2"/>
                        </a:solidFill>
                      </a:endParaRPr>
                    </a:p>
                  </a:txBody>
                  <a:tcPr marT="63500" marB="63500" marR="63500" marL="63500" anchor="ctr">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solidFill>
                      <a:schemeClr val="lt2"/>
                    </a:solidFill>
                  </a:tcPr>
                </a:tc>
              </a:tr>
              <a:tr h="798675">
                <a:tc>
                  <a:txBody>
                    <a:bodyPr/>
                    <a:lstStyle/>
                    <a:p>
                      <a:pPr indent="0" lvl="0" marL="0" rtl="0" algn="ctr">
                        <a:spcBef>
                          <a:spcPts val="0"/>
                        </a:spcBef>
                        <a:spcAft>
                          <a:spcPts val="0"/>
                        </a:spcAft>
                        <a:buNone/>
                      </a:pPr>
                      <a:r>
                        <a:rPr lang="en" sz="800"/>
                        <a:t>Initiating</a:t>
                      </a:r>
                      <a:endParaRPr sz="800"/>
                    </a:p>
                  </a:txBody>
                  <a:tcPr marT="63500" marB="63500" marR="63500" marL="63500" anchor="ctr">
                    <a:lnT cap="flat" cmpd="sng" w="12700">
                      <a:solidFill>
                        <a:schemeClr val="dk2"/>
                      </a:solidFill>
                      <a:prstDash val="solid"/>
                      <a:round/>
                      <a:headEnd len="sm" w="sm" type="none"/>
                      <a:tailEnd len="sm" w="sm" type="none"/>
                    </a:lnT>
                  </a:tcPr>
                </a:tc>
                <a:tc>
                  <a:txBody>
                    <a:bodyPr/>
                    <a:lstStyle/>
                    <a:p>
                      <a:pPr indent="-142240" lvl="0" marL="146304" rtl="0" algn="l">
                        <a:spcBef>
                          <a:spcPts val="0"/>
                        </a:spcBef>
                        <a:spcAft>
                          <a:spcPts val="0"/>
                        </a:spcAft>
                        <a:buSzPts val="800"/>
                        <a:buChar char="●"/>
                      </a:pPr>
                      <a:r>
                        <a:rPr lang="en" sz="800">
                          <a:highlight>
                            <a:srgbClr val="FFFF00"/>
                          </a:highlight>
                        </a:rPr>
                        <a:t>Set team expectations during week one</a:t>
                      </a:r>
                      <a:r>
                        <a:rPr lang="en" sz="800">
                          <a:highlight>
                            <a:srgbClr val="FFFF00"/>
                          </a:highlight>
                        </a:rPr>
                        <a:t> (e.g. team meeting times)</a:t>
                      </a:r>
                      <a:endParaRPr sz="800">
                        <a:highlight>
                          <a:srgbClr val="FFFF00"/>
                        </a:highlight>
                      </a:endParaRPr>
                    </a:p>
                    <a:p>
                      <a:pPr indent="-142240" lvl="0" marL="146304" rtl="0" algn="l">
                        <a:spcBef>
                          <a:spcPts val="0"/>
                        </a:spcBef>
                        <a:spcAft>
                          <a:spcPts val="0"/>
                        </a:spcAft>
                        <a:buSzPts val="800"/>
                        <a:buChar char="●"/>
                      </a:pPr>
                      <a:r>
                        <a:rPr lang="en" sz="800"/>
                        <a:t>Take time to learn team strengths – design roles and responsibilities accordingly</a:t>
                      </a:r>
                      <a:endParaRPr sz="800"/>
                    </a:p>
                    <a:p>
                      <a:pPr indent="-142240" lvl="0" marL="146304" rtl="0" algn="l">
                        <a:spcBef>
                          <a:spcPts val="0"/>
                        </a:spcBef>
                        <a:spcAft>
                          <a:spcPts val="0"/>
                        </a:spcAft>
                        <a:buSzPts val="800"/>
                        <a:buChar char="●"/>
                      </a:pPr>
                      <a:r>
                        <a:rPr lang="en" sz="800"/>
                        <a:t>Set processes for communication, e.g. if scheduling issues occur</a:t>
                      </a:r>
                      <a:endParaRPr sz="800"/>
                    </a:p>
                  </a:txBody>
                  <a:tcPr marT="27425" marB="9125" marR="9125" marL="45700" anchor="ctr">
                    <a:lnT cap="flat" cmpd="sng" w="12700">
                      <a:solidFill>
                        <a:schemeClr val="dk2"/>
                      </a:solidFill>
                      <a:prstDash val="solid"/>
                      <a:round/>
                      <a:headEnd len="sm" w="sm" type="none"/>
                      <a:tailEnd len="sm" w="sm" type="none"/>
                    </a:lnT>
                  </a:tcPr>
                </a:tc>
                <a:tc>
                  <a:txBody>
                    <a:bodyPr/>
                    <a:lstStyle/>
                    <a:p>
                      <a:pPr indent="-142240" lvl="0" marL="146304" rtl="0" algn="l">
                        <a:spcBef>
                          <a:spcPts val="0"/>
                        </a:spcBef>
                        <a:spcAft>
                          <a:spcPts val="0"/>
                        </a:spcAft>
                        <a:buSzPts val="800"/>
                        <a:buChar char="●"/>
                      </a:pPr>
                      <a:r>
                        <a:t/>
                      </a:r>
                      <a:endParaRPr sz="800"/>
                    </a:p>
                  </a:txBody>
                  <a:tcPr marT="27425" marB="9125" marR="9125" marL="45700">
                    <a:lnT cap="flat" cmpd="sng" w="12700">
                      <a:solidFill>
                        <a:schemeClr val="dk2"/>
                      </a:solidFill>
                      <a:prstDash val="solid"/>
                      <a:round/>
                      <a:headEnd len="sm" w="sm" type="none"/>
                      <a:tailEnd len="sm" w="sm" type="none"/>
                    </a:lnT>
                  </a:tcPr>
                </a:tc>
                <a:tc>
                  <a:txBody>
                    <a:bodyPr/>
                    <a:lstStyle/>
                    <a:p>
                      <a:pPr indent="-142240" lvl="0" marL="146304" rtl="0" algn="l">
                        <a:spcBef>
                          <a:spcPts val="0"/>
                        </a:spcBef>
                        <a:spcAft>
                          <a:spcPts val="0"/>
                        </a:spcAft>
                        <a:buSzPts val="800"/>
                        <a:buChar char="●"/>
                      </a:pPr>
                      <a:r>
                        <a:rPr lang="en" sz="800">
                          <a:highlight>
                            <a:schemeClr val="lt1"/>
                          </a:highlight>
                        </a:rPr>
                        <a:t>Plan ahead, don’t procrastinate</a:t>
                      </a:r>
                      <a:endParaRPr sz="800">
                        <a:highlight>
                          <a:schemeClr val="lt1"/>
                        </a:highlight>
                      </a:endParaRPr>
                    </a:p>
                    <a:p>
                      <a:pPr indent="-142240" lvl="0" marL="146304" rtl="0" algn="l">
                        <a:spcBef>
                          <a:spcPts val="0"/>
                        </a:spcBef>
                        <a:spcAft>
                          <a:spcPts val="0"/>
                        </a:spcAft>
                        <a:buSzPts val="800"/>
                        <a:buChar char="●"/>
                      </a:pPr>
                      <a:r>
                        <a:rPr lang="en" sz="800">
                          <a:highlight>
                            <a:srgbClr val="FFFF00"/>
                          </a:highlight>
                        </a:rPr>
                        <a:t>Work on shared Google Drive for all documents</a:t>
                      </a:r>
                      <a:endParaRPr sz="800">
                        <a:highlight>
                          <a:srgbClr val="FFFF00"/>
                        </a:highlight>
                      </a:endParaRPr>
                    </a:p>
                    <a:p>
                      <a:pPr indent="-142240" lvl="0" marL="146304" rtl="0" algn="l">
                        <a:spcBef>
                          <a:spcPts val="0"/>
                        </a:spcBef>
                        <a:spcAft>
                          <a:spcPts val="0"/>
                        </a:spcAft>
                        <a:buSzPts val="800"/>
                        <a:buChar char="●"/>
                      </a:pPr>
                      <a:r>
                        <a:rPr lang="en" sz="800">
                          <a:highlight>
                            <a:schemeClr val="lt1"/>
                          </a:highlight>
                        </a:rPr>
                        <a:t>Set agendas and do outs for every meeting</a:t>
                      </a:r>
                      <a:endParaRPr sz="800">
                        <a:highlight>
                          <a:schemeClr val="lt1"/>
                        </a:highlight>
                      </a:endParaRPr>
                    </a:p>
                  </a:txBody>
                  <a:tcPr marT="27425" marB="9125" marR="9125" marL="45700">
                    <a:lnT cap="flat" cmpd="sng" w="12700">
                      <a:solidFill>
                        <a:schemeClr val="dk2"/>
                      </a:solidFill>
                      <a:prstDash val="solid"/>
                      <a:round/>
                      <a:headEnd len="sm" w="sm" type="none"/>
                      <a:tailEnd len="sm" w="sm" type="none"/>
                    </a:lnT>
                  </a:tcPr>
                </a:tc>
              </a:tr>
              <a:tr h="532800">
                <a:tc>
                  <a:txBody>
                    <a:bodyPr/>
                    <a:lstStyle/>
                    <a:p>
                      <a:pPr indent="0" lvl="0" marL="0" rtl="0" algn="ctr">
                        <a:spcBef>
                          <a:spcPts val="0"/>
                        </a:spcBef>
                        <a:spcAft>
                          <a:spcPts val="0"/>
                        </a:spcAft>
                        <a:buNone/>
                      </a:pPr>
                      <a:r>
                        <a:rPr lang="en" sz="800"/>
                        <a:t>Planning</a:t>
                      </a:r>
                      <a:endParaRPr sz="800"/>
                    </a:p>
                  </a:txBody>
                  <a:tcPr marT="63500" marB="63500" marR="63500" marL="63500" anchor="ctr"/>
                </a:tc>
                <a:tc>
                  <a:txBody>
                    <a:bodyPr/>
                    <a:lstStyle/>
                    <a:p>
                      <a:pPr indent="-142240" lvl="0" marL="146304" rtl="0" algn="l">
                        <a:spcBef>
                          <a:spcPts val="0"/>
                        </a:spcBef>
                        <a:spcAft>
                          <a:spcPts val="0"/>
                        </a:spcAft>
                        <a:buSzPts val="800"/>
                        <a:buChar char="●"/>
                      </a:pPr>
                      <a:r>
                        <a:rPr lang="en" sz="800"/>
                        <a:t>Divide responsibilities more evenly</a:t>
                      </a:r>
                      <a:endParaRPr sz="800"/>
                    </a:p>
                    <a:p>
                      <a:pPr indent="-142240" lvl="0" marL="146304" rtl="0" algn="l">
                        <a:spcBef>
                          <a:spcPts val="0"/>
                        </a:spcBef>
                        <a:spcAft>
                          <a:spcPts val="0"/>
                        </a:spcAft>
                        <a:buSzPts val="800"/>
                        <a:buChar char="●"/>
                      </a:pPr>
                      <a:r>
                        <a:rPr lang="en" sz="800"/>
                        <a:t>Break complex tasks into simpler ones</a:t>
                      </a:r>
                      <a:endParaRPr sz="800"/>
                    </a:p>
                    <a:p>
                      <a:pPr indent="-142240" lvl="0" marL="146304" rtl="0" algn="l">
                        <a:spcBef>
                          <a:spcPts val="0"/>
                        </a:spcBef>
                        <a:spcAft>
                          <a:spcPts val="0"/>
                        </a:spcAft>
                        <a:buSzPts val="800"/>
                        <a:buChar char="●"/>
                      </a:pPr>
                      <a:r>
                        <a:rPr lang="en" sz="800"/>
                        <a:t>Allocate specific tasks to individual team members. Don’t expect volunteers.</a:t>
                      </a:r>
                      <a:endParaRPr sz="800"/>
                    </a:p>
                  </a:txBody>
                  <a:tcPr marT="27425" marB="9125" marR="9125" marL="45700"/>
                </a:tc>
                <a:tc>
                  <a:txBody>
                    <a:bodyPr/>
                    <a:lstStyle/>
                    <a:p>
                      <a:pPr indent="-142240" lvl="0" marL="146304" rtl="0" algn="l">
                        <a:spcBef>
                          <a:spcPts val="0"/>
                        </a:spcBef>
                        <a:spcAft>
                          <a:spcPts val="0"/>
                        </a:spcAft>
                        <a:buSzPts val="800"/>
                        <a:buChar char="●"/>
                      </a:pPr>
                      <a:r>
                        <a:rPr lang="en" sz="800"/>
                        <a:t>Having high expectations</a:t>
                      </a:r>
                      <a:endParaRPr sz="800"/>
                    </a:p>
                  </a:txBody>
                  <a:tcPr marT="27425" marB="9125" marR="9125" marL="45700"/>
                </a:tc>
                <a:tc>
                  <a:txBody>
                    <a:bodyPr/>
                    <a:lstStyle/>
                    <a:p>
                      <a:pPr indent="-142240" lvl="0" marL="146304" rtl="0" algn="l">
                        <a:spcBef>
                          <a:spcPts val="0"/>
                        </a:spcBef>
                        <a:spcAft>
                          <a:spcPts val="0"/>
                        </a:spcAft>
                        <a:buSzPts val="800"/>
                        <a:buChar char="●"/>
                      </a:pPr>
                      <a:r>
                        <a:rPr lang="en" sz="800">
                          <a:highlight>
                            <a:schemeClr val="lt1"/>
                          </a:highlight>
                        </a:rPr>
                        <a:t>Plan ahead, don’t procrastinate</a:t>
                      </a:r>
                      <a:endParaRPr sz="800">
                        <a:highlight>
                          <a:schemeClr val="lt1"/>
                        </a:highlight>
                      </a:endParaRPr>
                    </a:p>
                  </a:txBody>
                  <a:tcPr marT="27425" marB="9125" marR="9125" marL="45700"/>
                </a:tc>
              </a:tr>
              <a:tr h="698000">
                <a:tc>
                  <a:txBody>
                    <a:bodyPr/>
                    <a:lstStyle/>
                    <a:p>
                      <a:pPr indent="0" lvl="0" marL="0" rtl="0" algn="ctr">
                        <a:spcBef>
                          <a:spcPts val="0"/>
                        </a:spcBef>
                        <a:spcAft>
                          <a:spcPts val="0"/>
                        </a:spcAft>
                        <a:buNone/>
                      </a:pPr>
                      <a:r>
                        <a:rPr lang="en" sz="900"/>
                        <a:t>Executing</a:t>
                      </a:r>
                      <a:endParaRPr sz="900"/>
                    </a:p>
                  </a:txBody>
                  <a:tcPr marT="63500" marB="63500" marR="63500" marL="63500" anchor="ctr"/>
                </a:tc>
                <a:tc>
                  <a:txBody>
                    <a:bodyPr/>
                    <a:lstStyle/>
                    <a:p>
                      <a:pPr indent="-142240" lvl="0" marL="146304" rtl="0" algn="l">
                        <a:spcBef>
                          <a:spcPts val="0"/>
                        </a:spcBef>
                        <a:spcAft>
                          <a:spcPts val="0"/>
                        </a:spcAft>
                        <a:buSzPts val="800"/>
                        <a:buChar char="●"/>
                      </a:pPr>
                      <a:r>
                        <a:rPr lang="en" sz="800">
                          <a:highlight>
                            <a:srgbClr val="FFFF00"/>
                          </a:highlight>
                        </a:rPr>
                        <a:t>Encourage team to ask questions if unclear </a:t>
                      </a:r>
                      <a:endParaRPr sz="800">
                        <a:highlight>
                          <a:srgbClr val="FFFF00"/>
                        </a:highlight>
                      </a:endParaRPr>
                    </a:p>
                    <a:p>
                      <a:pPr indent="-142240" lvl="0" marL="146304" rtl="0" algn="l">
                        <a:spcBef>
                          <a:spcPts val="0"/>
                        </a:spcBef>
                        <a:spcAft>
                          <a:spcPts val="0"/>
                        </a:spcAft>
                        <a:buSzPts val="800"/>
                        <a:buChar char="●"/>
                      </a:pPr>
                      <a:r>
                        <a:rPr lang="en" sz="800"/>
                        <a:t>Encourage team to solicit feedback from the professor</a:t>
                      </a:r>
                      <a:endParaRPr sz="800"/>
                    </a:p>
                  </a:txBody>
                  <a:tcPr marT="27425" marB="9125" marR="9125" marL="45700"/>
                </a:tc>
                <a:tc>
                  <a:txBody>
                    <a:bodyPr/>
                    <a:lstStyle/>
                    <a:p>
                      <a:pPr indent="-142240" lvl="0" marL="146304" rtl="0" algn="l">
                        <a:spcBef>
                          <a:spcPts val="0"/>
                        </a:spcBef>
                        <a:spcAft>
                          <a:spcPts val="0"/>
                        </a:spcAft>
                        <a:buSzPts val="800"/>
                        <a:buChar char="●"/>
                      </a:pPr>
                      <a:r>
                        <a:rPr lang="en" sz="800"/>
                        <a:t>Take any criticism negatively</a:t>
                      </a:r>
                      <a:endParaRPr sz="800"/>
                    </a:p>
                  </a:txBody>
                  <a:tcPr marT="27425" marB="9125" marR="9125" marL="45700"/>
                </a:tc>
                <a:tc>
                  <a:txBody>
                    <a:bodyPr/>
                    <a:lstStyle/>
                    <a:p>
                      <a:pPr indent="-142240" lvl="0" marL="146304" rtl="0" algn="l">
                        <a:spcBef>
                          <a:spcPts val="0"/>
                        </a:spcBef>
                        <a:spcAft>
                          <a:spcPts val="0"/>
                        </a:spcAft>
                        <a:buSzPts val="800"/>
                        <a:buChar char="●"/>
                      </a:pPr>
                      <a:r>
                        <a:rPr lang="en" sz="800">
                          <a:highlight>
                            <a:schemeClr val="lt1"/>
                          </a:highlight>
                        </a:rPr>
                        <a:t>Create teams to work on specific sections </a:t>
                      </a:r>
                      <a:endParaRPr sz="800">
                        <a:highlight>
                          <a:schemeClr val="lt1"/>
                        </a:highlight>
                      </a:endParaRPr>
                    </a:p>
                    <a:p>
                      <a:pPr indent="-142240" lvl="0" marL="146304" rtl="0" algn="l">
                        <a:spcBef>
                          <a:spcPts val="0"/>
                        </a:spcBef>
                        <a:spcAft>
                          <a:spcPts val="0"/>
                        </a:spcAft>
                        <a:buSzPts val="800"/>
                        <a:buChar char="●"/>
                      </a:pPr>
                      <a:r>
                        <a:rPr lang="en" sz="800">
                          <a:highlight>
                            <a:schemeClr val="lt1"/>
                          </a:highlight>
                        </a:rPr>
                        <a:t>Strict adherence to deadlines and scheduled meetings – less flexibility</a:t>
                      </a:r>
                      <a:endParaRPr sz="800">
                        <a:highlight>
                          <a:schemeClr val="lt1"/>
                        </a:highlight>
                      </a:endParaRPr>
                    </a:p>
                    <a:p>
                      <a:pPr indent="-142240" lvl="0" marL="146304" rtl="0" algn="l">
                        <a:spcBef>
                          <a:spcPts val="0"/>
                        </a:spcBef>
                        <a:spcAft>
                          <a:spcPts val="0"/>
                        </a:spcAft>
                        <a:buSzPts val="800"/>
                        <a:buChar char="●"/>
                      </a:pPr>
                      <a:r>
                        <a:rPr lang="en" sz="800"/>
                        <a:t>Group brainstorms and execution of work</a:t>
                      </a:r>
                      <a:endParaRPr sz="800"/>
                    </a:p>
                    <a:p>
                      <a:pPr indent="-142240" lvl="0" marL="146304" rtl="0" algn="l">
                        <a:spcBef>
                          <a:spcPts val="0"/>
                        </a:spcBef>
                        <a:spcAft>
                          <a:spcPts val="0"/>
                        </a:spcAft>
                        <a:buSzPts val="800"/>
                        <a:buChar char="●"/>
                      </a:pPr>
                      <a:r>
                        <a:rPr lang="en" sz="800">
                          <a:highlight>
                            <a:srgbClr val="FFFF00"/>
                          </a:highlight>
                        </a:rPr>
                        <a:t>Send reminders for upcoming meetings</a:t>
                      </a:r>
                      <a:endParaRPr sz="800">
                        <a:highlight>
                          <a:srgbClr val="FFFF00"/>
                        </a:highlight>
                      </a:endParaRPr>
                    </a:p>
                  </a:txBody>
                  <a:tcPr marT="27425" marB="9125" marR="9125" marL="45700"/>
                </a:tc>
              </a:tr>
              <a:tr h="1119750">
                <a:tc>
                  <a:txBody>
                    <a:bodyPr/>
                    <a:lstStyle/>
                    <a:p>
                      <a:pPr indent="0" lvl="0" marL="0" rtl="0" algn="ctr">
                        <a:spcBef>
                          <a:spcPts val="0"/>
                        </a:spcBef>
                        <a:spcAft>
                          <a:spcPts val="0"/>
                        </a:spcAft>
                        <a:buNone/>
                      </a:pPr>
                      <a:r>
                        <a:rPr lang="en" sz="900"/>
                        <a:t>Monitoring &amp; Controlling</a:t>
                      </a:r>
                      <a:endParaRPr sz="900"/>
                    </a:p>
                  </a:txBody>
                  <a:tcPr marT="63500" marB="63500" marR="63500" marL="63500" anchor="ctr"/>
                </a:tc>
                <a:tc>
                  <a:txBody>
                    <a:bodyPr/>
                    <a:lstStyle/>
                    <a:p>
                      <a:pPr indent="-142240" lvl="0" marL="146304" rtl="0" algn="l">
                        <a:spcBef>
                          <a:spcPts val="0"/>
                        </a:spcBef>
                        <a:spcAft>
                          <a:spcPts val="0"/>
                        </a:spcAft>
                        <a:buSzPts val="800"/>
                        <a:buChar char="●"/>
                      </a:pPr>
                      <a:r>
                        <a:rPr lang="en" sz="800"/>
                        <a:t>Address issues early &amp; often. Don't wait to see them work out on their own</a:t>
                      </a:r>
                      <a:endParaRPr sz="800"/>
                    </a:p>
                    <a:p>
                      <a:pPr indent="-142240" lvl="0" marL="146304" rtl="0" algn="l">
                        <a:spcBef>
                          <a:spcPts val="0"/>
                        </a:spcBef>
                        <a:spcAft>
                          <a:spcPts val="0"/>
                        </a:spcAft>
                        <a:buSzPts val="800"/>
                        <a:buChar char="●"/>
                      </a:pPr>
                      <a:r>
                        <a:rPr lang="en" sz="800"/>
                        <a:t>Practice patience with scheduling conflicts and completed work</a:t>
                      </a:r>
                      <a:endParaRPr sz="800"/>
                    </a:p>
                  </a:txBody>
                  <a:tcPr marT="27425" marB="9125" marR="9125" marL="45700"/>
                </a:tc>
                <a:tc>
                  <a:txBody>
                    <a:bodyPr/>
                    <a:lstStyle/>
                    <a:p>
                      <a:pPr indent="-142240" lvl="0" marL="146304" rtl="0" algn="l">
                        <a:spcBef>
                          <a:spcPts val="0"/>
                        </a:spcBef>
                        <a:spcAft>
                          <a:spcPts val="0"/>
                        </a:spcAft>
                        <a:buSzPts val="800"/>
                        <a:buChar char="●"/>
                      </a:pPr>
                      <a:r>
                        <a:t/>
                      </a:r>
                      <a:endParaRPr sz="800"/>
                    </a:p>
                  </a:txBody>
                  <a:tcPr marT="27425" marB="9125" marR="9125" marL="45700"/>
                </a:tc>
                <a:tc>
                  <a:txBody>
                    <a:bodyPr/>
                    <a:lstStyle/>
                    <a:p>
                      <a:pPr indent="-142240" lvl="0" marL="146304" rtl="0" algn="l">
                        <a:spcBef>
                          <a:spcPts val="0"/>
                        </a:spcBef>
                        <a:spcAft>
                          <a:spcPts val="0"/>
                        </a:spcAft>
                        <a:buSzPts val="800"/>
                        <a:buChar char="●"/>
                      </a:pPr>
                      <a:r>
                        <a:rPr lang="en" sz="800"/>
                        <a:t>Solicit questions from all team members individually to ensure comprehension</a:t>
                      </a:r>
                      <a:endParaRPr sz="800"/>
                    </a:p>
                    <a:p>
                      <a:pPr indent="-142240" lvl="0" marL="146304" rtl="0" algn="l">
                        <a:spcBef>
                          <a:spcPts val="0"/>
                        </a:spcBef>
                        <a:spcAft>
                          <a:spcPts val="0"/>
                        </a:spcAft>
                        <a:buSzPts val="800"/>
                        <a:buChar char="●"/>
                      </a:pPr>
                      <a:r>
                        <a:rPr lang="en" sz="800"/>
                        <a:t>Stay organized; review project status often and communicate that to team </a:t>
                      </a:r>
                      <a:endParaRPr sz="800"/>
                    </a:p>
                    <a:p>
                      <a:pPr indent="-142240" lvl="0" marL="146304" rtl="0" algn="l">
                        <a:spcBef>
                          <a:spcPts val="0"/>
                        </a:spcBef>
                        <a:spcAft>
                          <a:spcPts val="0"/>
                        </a:spcAft>
                        <a:buSzPts val="800"/>
                        <a:buChar char="●"/>
                      </a:pPr>
                      <a:r>
                        <a:rPr lang="en" sz="800"/>
                        <a:t>Give and receive feedback; try to help improve understanding</a:t>
                      </a:r>
                      <a:endParaRPr sz="800"/>
                    </a:p>
                    <a:p>
                      <a:pPr indent="-142240" lvl="0" marL="146304" rtl="0" algn="l">
                        <a:spcBef>
                          <a:spcPts val="0"/>
                        </a:spcBef>
                        <a:spcAft>
                          <a:spcPts val="0"/>
                        </a:spcAft>
                        <a:buSzPts val="800"/>
                        <a:buChar char="●"/>
                      </a:pPr>
                      <a:r>
                        <a:rPr lang="en" sz="800"/>
                        <a:t>Share updates often + encourage sharing</a:t>
                      </a:r>
                      <a:endParaRPr sz="800"/>
                    </a:p>
                    <a:p>
                      <a:pPr indent="-142240" lvl="0" marL="146304" rtl="0" algn="l">
                        <a:spcBef>
                          <a:spcPts val="0"/>
                        </a:spcBef>
                        <a:spcAft>
                          <a:spcPts val="0"/>
                        </a:spcAft>
                        <a:buSzPts val="800"/>
                        <a:buChar char="●"/>
                      </a:pPr>
                      <a:r>
                        <a:rPr lang="en" sz="800"/>
                        <a:t>Attempt new forms of communication to find what works best</a:t>
                      </a:r>
                      <a:endParaRPr sz="800"/>
                    </a:p>
                  </a:txBody>
                  <a:tcPr marT="27425" marB="9125" marR="9125" marL="45700"/>
                </a:tc>
              </a:tr>
              <a:tr h="197300">
                <a:tc>
                  <a:txBody>
                    <a:bodyPr/>
                    <a:lstStyle/>
                    <a:p>
                      <a:pPr indent="0" lvl="0" marL="0" rtl="0" algn="ctr">
                        <a:spcBef>
                          <a:spcPts val="0"/>
                        </a:spcBef>
                        <a:spcAft>
                          <a:spcPts val="0"/>
                        </a:spcAft>
                        <a:buNone/>
                      </a:pPr>
                      <a:r>
                        <a:rPr lang="en" sz="900"/>
                        <a:t>Closing</a:t>
                      </a:r>
                      <a:endParaRPr sz="900"/>
                    </a:p>
                  </a:txBody>
                  <a:tcPr marT="63500" marB="63500" marR="63500" marL="63500" anchor="ctr"/>
                </a:tc>
                <a:tc>
                  <a:txBody>
                    <a:bodyPr/>
                    <a:lstStyle/>
                    <a:p>
                      <a:pPr indent="-142240" lvl="0" marL="146304" rtl="0" algn="l">
                        <a:spcBef>
                          <a:spcPts val="0"/>
                        </a:spcBef>
                        <a:spcAft>
                          <a:spcPts val="0"/>
                        </a:spcAft>
                        <a:buSzPts val="800"/>
                        <a:buChar char="●"/>
                      </a:pPr>
                      <a:r>
                        <a:t/>
                      </a:r>
                      <a:endParaRPr sz="800"/>
                    </a:p>
                  </a:txBody>
                  <a:tcPr marT="27425" marB="9125" marR="9125" marL="45700"/>
                </a:tc>
                <a:tc>
                  <a:txBody>
                    <a:bodyPr/>
                    <a:lstStyle/>
                    <a:p>
                      <a:pPr indent="-142240" lvl="0" marL="146304" rtl="0" algn="l">
                        <a:spcBef>
                          <a:spcPts val="0"/>
                        </a:spcBef>
                        <a:spcAft>
                          <a:spcPts val="0"/>
                        </a:spcAft>
                        <a:buSzPts val="800"/>
                        <a:buChar char="●"/>
                      </a:pPr>
                      <a:r>
                        <a:t/>
                      </a:r>
                      <a:endParaRPr sz="800"/>
                    </a:p>
                  </a:txBody>
                  <a:tcPr marT="27425" marB="9125" marR="9125" marL="45700"/>
                </a:tc>
                <a:tc>
                  <a:txBody>
                    <a:bodyPr/>
                    <a:lstStyle/>
                    <a:p>
                      <a:pPr indent="-142240" lvl="0" marL="146304" rtl="0" algn="l">
                        <a:spcBef>
                          <a:spcPts val="0"/>
                        </a:spcBef>
                        <a:spcAft>
                          <a:spcPts val="0"/>
                        </a:spcAft>
                        <a:buSzPts val="800"/>
                        <a:buChar char="●"/>
                      </a:pPr>
                      <a:r>
                        <a:rPr lang="en" sz="800"/>
                        <a:t>Involve team in lessons learned</a:t>
                      </a:r>
                      <a:endParaRPr sz="800"/>
                    </a:p>
                  </a:txBody>
                  <a:tcPr marT="27425" marB="9125" marR="9125" marL="45700"/>
                </a:tc>
              </a:tr>
            </a:tbl>
          </a:graphicData>
        </a:graphic>
      </p:graphicFrame>
      <p:sp>
        <p:nvSpPr>
          <p:cNvPr id="967" name="Google Shape;967;p49"/>
          <p:cNvSpPr/>
          <p:nvPr/>
        </p:nvSpPr>
        <p:spPr>
          <a:xfrm>
            <a:off x="8179850" y="1569375"/>
            <a:ext cx="630000" cy="2478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9"/>
          <p:cNvSpPr/>
          <p:nvPr/>
        </p:nvSpPr>
        <p:spPr>
          <a:xfrm>
            <a:off x="7870725" y="3243500"/>
            <a:ext cx="630000" cy="2478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9"/>
          <p:cNvSpPr/>
          <p:nvPr/>
        </p:nvSpPr>
        <p:spPr>
          <a:xfrm>
            <a:off x="4625363" y="1461825"/>
            <a:ext cx="630000" cy="2478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9"/>
          <p:cNvSpPr/>
          <p:nvPr/>
        </p:nvSpPr>
        <p:spPr>
          <a:xfrm>
            <a:off x="4326150" y="2793300"/>
            <a:ext cx="491700" cy="2478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50"/>
          <p:cNvSpPr txBox="1"/>
          <p:nvPr>
            <p:ph type="title"/>
          </p:nvPr>
        </p:nvSpPr>
        <p:spPr>
          <a:xfrm>
            <a:off x="1388625" y="772725"/>
            <a:ext cx="6366900" cy="1863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5000">
                <a:latin typeface="Helvetica Neue"/>
                <a:ea typeface="Helvetica Neue"/>
                <a:cs typeface="Helvetica Neue"/>
                <a:sym typeface="Helvetica Neue"/>
              </a:rPr>
              <a:t>Thank you!</a:t>
            </a:r>
            <a:endParaRPr sz="5000">
              <a:latin typeface="Helvetica Neue"/>
              <a:ea typeface="Helvetica Neue"/>
              <a:cs typeface="Helvetica Neue"/>
              <a:sym typeface="Helvetica Neue"/>
            </a:endParaRPr>
          </a:p>
        </p:txBody>
      </p:sp>
      <p:sp>
        <p:nvSpPr>
          <p:cNvPr id="976" name="Google Shape;976;p50"/>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2200">
                <a:latin typeface="Arial"/>
                <a:ea typeface="Arial"/>
                <a:cs typeface="Arial"/>
                <a:sym typeface="Arial"/>
              </a:rPr>
              <a:t>Any questions?</a:t>
            </a:r>
            <a:endParaRPr sz="2200">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27"/>
          <p:cNvSpPr txBox="1"/>
          <p:nvPr>
            <p:ph idx="4294967295" type="title"/>
          </p:nvPr>
        </p:nvSpPr>
        <p:spPr>
          <a:xfrm>
            <a:off x="525600" y="547750"/>
            <a:ext cx="8092800" cy="968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000">
                <a:latin typeface="Helvetica Neue"/>
                <a:ea typeface="Helvetica Neue"/>
                <a:cs typeface="Helvetica Neue"/>
                <a:sym typeface="Helvetica Neue"/>
              </a:rPr>
              <a:t>Project Plan </a:t>
            </a:r>
            <a:r>
              <a:rPr lang="en" sz="3000">
                <a:latin typeface="Helvetica Neue"/>
                <a:ea typeface="Helvetica Neue"/>
                <a:cs typeface="Helvetica Neue"/>
                <a:sym typeface="Helvetica Neue"/>
              </a:rPr>
              <a:t>Overview</a:t>
            </a:r>
            <a:endParaRPr sz="3000">
              <a:latin typeface="Helvetica Neue"/>
              <a:ea typeface="Helvetica Neue"/>
              <a:cs typeface="Helvetica Neue"/>
              <a:sym typeface="Helvetica Neue"/>
            </a:endParaRPr>
          </a:p>
        </p:txBody>
      </p:sp>
      <p:grpSp>
        <p:nvGrpSpPr>
          <p:cNvPr id="568" name="Google Shape;568;p27"/>
          <p:cNvGrpSpPr/>
          <p:nvPr/>
        </p:nvGrpSpPr>
        <p:grpSpPr>
          <a:xfrm>
            <a:off x="972873" y="1480145"/>
            <a:ext cx="7604435" cy="999292"/>
            <a:chOff x="3731425" y="259875"/>
            <a:chExt cx="3059150" cy="402000"/>
          </a:xfrm>
        </p:grpSpPr>
        <p:sp>
          <p:nvSpPr>
            <p:cNvPr id="569" name="Google Shape;569;p27"/>
            <p:cNvSpPr/>
            <p:nvPr/>
          </p:nvSpPr>
          <p:spPr>
            <a:xfrm>
              <a:off x="3731425" y="259875"/>
              <a:ext cx="733200" cy="4020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a:t>Initiating</a:t>
              </a:r>
              <a:endParaRPr/>
            </a:p>
          </p:txBody>
        </p:sp>
        <p:sp>
          <p:nvSpPr>
            <p:cNvPr id="570" name="Google Shape;570;p27"/>
            <p:cNvSpPr/>
            <p:nvPr/>
          </p:nvSpPr>
          <p:spPr>
            <a:xfrm>
              <a:off x="4312900" y="259875"/>
              <a:ext cx="733200" cy="4020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a:t>Planning</a:t>
              </a:r>
              <a:endParaRPr/>
            </a:p>
          </p:txBody>
        </p:sp>
        <p:sp>
          <p:nvSpPr>
            <p:cNvPr id="571" name="Google Shape;571;p27"/>
            <p:cNvSpPr/>
            <p:nvPr/>
          </p:nvSpPr>
          <p:spPr>
            <a:xfrm>
              <a:off x="4894400" y="259875"/>
              <a:ext cx="733200" cy="4020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r">
                <a:spcBef>
                  <a:spcPts val="0"/>
                </a:spcBef>
                <a:spcAft>
                  <a:spcPts val="0"/>
                </a:spcAft>
                <a:buNone/>
              </a:pPr>
              <a:r>
                <a:rPr lang="en"/>
                <a:t>Executing</a:t>
              </a:r>
              <a:endParaRPr/>
            </a:p>
          </p:txBody>
        </p:sp>
        <p:sp>
          <p:nvSpPr>
            <p:cNvPr id="572" name="Google Shape;572;p27"/>
            <p:cNvSpPr/>
            <p:nvPr/>
          </p:nvSpPr>
          <p:spPr>
            <a:xfrm>
              <a:off x="5470425" y="259875"/>
              <a:ext cx="733200" cy="4020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a:t>Monitoring &amp; Controlling</a:t>
              </a:r>
              <a:endParaRPr/>
            </a:p>
          </p:txBody>
        </p:sp>
        <p:sp>
          <p:nvSpPr>
            <p:cNvPr id="573" name="Google Shape;573;p27"/>
            <p:cNvSpPr/>
            <p:nvPr/>
          </p:nvSpPr>
          <p:spPr>
            <a:xfrm>
              <a:off x="6057375" y="259875"/>
              <a:ext cx="733200" cy="4020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a:t>Closing</a:t>
              </a:r>
              <a:endParaRPr/>
            </a:p>
          </p:txBody>
        </p:sp>
      </p:grpSp>
      <p:sp>
        <p:nvSpPr>
          <p:cNvPr id="574" name="Google Shape;574;p2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75" name="Google Shape;575;p27"/>
          <p:cNvSpPr txBox="1"/>
          <p:nvPr>
            <p:ph idx="4294967295" type="subTitle"/>
          </p:nvPr>
        </p:nvSpPr>
        <p:spPr>
          <a:xfrm>
            <a:off x="890975" y="2631825"/>
            <a:ext cx="1412100" cy="2158500"/>
          </a:xfrm>
          <a:prstGeom prst="rect">
            <a:avLst/>
          </a:prstGeom>
        </p:spPr>
        <p:txBody>
          <a:bodyPr anchorCtr="0" anchor="t" bIns="91425" lIns="91425" spcFirstLastPara="1" rIns="0" wrap="square" tIns="91425">
            <a:normAutofit/>
          </a:bodyPr>
          <a:lstStyle/>
          <a:p>
            <a:pPr indent="-200660" lvl="0" marL="274320" rtl="0" algn="l">
              <a:lnSpc>
                <a:spcPct val="115000"/>
              </a:lnSpc>
              <a:spcBef>
                <a:spcPts val="1000"/>
              </a:spcBef>
              <a:spcAft>
                <a:spcPts val="0"/>
              </a:spcAft>
              <a:buSzPts val="1000"/>
              <a:buFont typeface="Arial"/>
              <a:buChar char="❖"/>
            </a:pPr>
            <a:r>
              <a:rPr lang="en" sz="1000">
                <a:latin typeface="Arial"/>
                <a:ea typeface="Arial"/>
                <a:cs typeface="Arial"/>
                <a:sym typeface="Arial"/>
              </a:rPr>
              <a:t>Charter</a:t>
            </a:r>
            <a:endParaRPr sz="1000">
              <a:latin typeface="Arial"/>
              <a:ea typeface="Arial"/>
              <a:cs typeface="Arial"/>
              <a:sym typeface="Arial"/>
            </a:endParaRPr>
          </a:p>
          <a:p>
            <a:pPr indent="-200660" lvl="0" marL="274320" rtl="0" algn="l">
              <a:lnSpc>
                <a:spcPct val="115000"/>
              </a:lnSpc>
              <a:spcBef>
                <a:spcPts val="0"/>
              </a:spcBef>
              <a:spcAft>
                <a:spcPts val="0"/>
              </a:spcAft>
              <a:buSzPts val="1000"/>
              <a:buFont typeface="Arial"/>
              <a:buChar char="❖"/>
            </a:pPr>
            <a:r>
              <a:rPr lang="en" sz="1000">
                <a:latin typeface="Arial"/>
                <a:ea typeface="Arial"/>
                <a:cs typeface="Arial"/>
                <a:sym typeface="Arial"/>
              </a:rPr>
              <a:t>Business Case</a:t>
            </a:r>
            <a:endParaRPr sz="1000">
              <a:latin typeface="Arial"/>
              <a:ea typeface="Arial"/>
              <a:cs typeface="Arial"/>
              <a:sym typeface="Arial"/>
            </a:endParaRPr>
          </a:p>
          <a:p>
            <a:pPr indent="-200660" lvl="0" marL="274320" rtl="0" algn="l">
              <a:lnSpc>
                <a:spcPct val="115000"/>
              </a:lnSpc>
              <a:spcBef>
                <a:spcPts val="0"/>
              </a:spcBef>
              <a:spcAft>
                <a:spcPts val="0"/>
              </a:spcAft>
              <a:buSzPts val="1000"/>
              <a:buFont typeface="Arial"/>
              <a:buChar char="❖"/>
            </a:pPr>
            <a:r>
              <a:rPr lang="en" sz="1000">
                <a:latin typeface="Arial"/>
                <a:ea typeface="Arial"/>
                <a:cs typeface="Arial"/>
                <a:sym typeface="Arial"/>
              </a:rPr>
              <a:t>Stakeholder Analysis</a:t>
            </a:r>
            <a:endParaRPr sz="1000">
              <a:latin typeface="Arial"/>
              <a:ea typeface="Arial"/>
              <a:cs typeface="Arial"/>
              <a:sym typeface="Arial"/>
            </a:endParaRPr>
          </a:p>
        </p:txBody>
      </p:sp>
      <p:sp>
        <p:nvSpPr>
          <p:cNvPr id="576" name="Google Shape;576;p27"/>
          <p:cNvSpPr txBox="1"/>
          <p:nvPr>
            <p:ph idx="4294967295" type="subTitle"/>
          </p:nvPr>
        </p:nvSpPr>
        <p:spPr>
          <a:xfrm>
            <a:off x="2303075" y="2638550"/>
            <a:ext cx="2285100" cy="2158500"/>
          </a:xfrm>
          <a:prstGeom prst="rect">
            <a:avLst/>
          </a:prstGeom>
        </p:spPr>
        <p:txBody>
          <a:bodyPr anchorCtr="0" anchor="t" bIns="91425" lIns="91425" spcFirstLastPara="1" rIns="0" wrap="square" tIns="91425">
            <a:normAutofit/>
          </a:bodyPr>
          <a:lstStyle/>
          <a:p>
            <a:pPr indent="-200660" lvl="0" marL="274320" rtl="0" algn="l">
              <a:lnSpc>
                <a:spcPct val="115000"/>
              </a:lnSpc>
              <a:spcBef>
                <a:spcPts val="1000"/>
              </a:spcBef>
              <a:spcAft>
                <a:spcPts val="0"/>
              </a:spcAft>
              <a:buSzPts val="1000"/>
              <a:buFont typeface="Arial"/>
              <a:buChar char="❖"/>
            </a:pPr>
            <a:r>
              <a:rPr lang="en" sz="1000">
                <a:latin typeface="Arial"/>
                <a:ea typeface="Arial"/>
                <a:cs typeface="Arial"/>
                <a:sym typeface="Arial"/>
              </a:rPr>
              <a:t>Requirements List &amp; Matrix</a:t>
            </a:r>
            <a:endParaRPr sz="1000">
              <a:latin typeface="Arial"/>
              <a:ea typeface="Arial"/>
              <a:cs typeface="Arial"/>
              <a:sym typeface="Arial"/>
            </a:endParaRPr>
          </a:p>
          <a:p>
            <a:pPr indent="-200660" lvl="0" marL="274320" rtl="0" algn="l">
              <a:lnSpc>
                <a:spcPct val="115000"/>
              </a:lnSpc>
              <a:spcBef>
                <a:spcPts val="0"/>
              </a:spcBef>
              <a:spcAft>
                <a:spcPts val="0"/>
              </a:spcAft>
              <a:buSzPts val="1000"/>
              <a:buFont typeface="Arial"/>
              <a:buChar char="❖"/>
            </a:pPr>
            <a:r>
              <a:rPr lang="en" sz="1000">
                <a:latin typeface="Arial"/>
                <a:ea typeface="Arial"/>
                <a:cs typeface="Arial"/>
                <a:sym typeface="Arial"/>
              </a:rPr>
              <a:t>Scope Statement</a:t>
            </a:r>
            <a:endParaRPr sz="1000">
              <a:latin typeface="Arial"/>
              <a:ea typeface="Arial"/>
              <a:cs typeface="Arial"/>
              <a:sym typeface="Arial"/>
            </a:endParaRPr>
          </a:p>
          <a:p>
            <a:pPr indent="-200660" lvl="0" marL="274320" rtl="0" algn="l">
              <a:lnSpc>
                <a:spcPct val="115000"/>
              </a:lnSpc>
              <a:spcBef>
                <a:spcPts val="0"/>
              </a:spcBef>
              <a:spcAft>
                <a:spcPts val="0"/>
              </a:spcAft>
              <a:buSzPts val="1000"/>
              <a:buFont typeface="Arial"/>
              <a:buChar char="❖"/>
            </a:pPr>
            <a:r>
              <a:rPr lang="en" sz="1000">
                <a:latin typeface="Arial"/>
                <a:ea typeface="Arial"/>
                <a:cs typeface="Arial"/>
                <a:sym typeface="Arial"/>
              </a:rPr>
              <a:t>Work Breakdown Structure (WBS)</a:t>
            </a:r>
            <a:endParaRPr sz="1000">
              <a:latin typeface="Arial"/>
              <a:ea typeface="Arial"/>
              <a:cs typeface="Arial"/>
              <a:sym typeface="Arial"/>
            </a:endParaRPr>
          </a:p>
          <a:p>
            <a:pPr indent="-200660" lvl="0" marL="274320" rtl="0" algn="l">
              <a:lnSpc>
                <a:spcPct val="115000"/>
              </a:lnSpc>
              <a:spcBef>
                <a:spcPts val="0"/>
              </a:spcBef>
              <a:spcAft>
                <a:spcPts val="0"/>
              </a:spcAft>
              <a:buSzPts val="1000"/>
              <a:buFont typeface="Arial"/>
              <a:buChar char="❖"/>
            </a:pPr>
            <a:r>
              <a:rPr lang="en" sz="1000">
                <a:latin typeface="Arial"/>
                <a:ea typeface="Arial"/>
                <a:cs typeface="Arial"/>
                <a:sym typeface="Arial"/>
              </a:rPr>
              <a:t>Schedule</a:t>
            </a:r>
            <a:endParaRPr sz="1000">
              <a:latin typeface="Arial"/>
              <a:ea typeface="Arial"/>
              <a:cs typeface="Arial"/>
              <a:sym typeface="Arial"/>
            </a:endParaRPr>
          </a:p>
          <a:p>
            <a:pPr indent="-200660" lvl="0" marL="274320" rtl="0" algn="l">
              <a:lnSpc>
                <a:spcPct val="115000"/>
              </a:lnSpc>
              <a:spcBef>
                <a:spcPts val="0"/>
              </a:spcBef>
              <a:spcAft>
                <a:spcPts val="0"/>
              </a:spcAft>
              <a:buSzPts val="1000"/>
              <a:buFont typeface="Arial"/>
              <a:buChar char="❖"/>
            </a:pPr>
            <a:r>
              <a:rPr lang="en" sz="1000">
                <a:latin typeface="Arial"/>
                <a:ea typeface="Arial"/>
                <a:cs typeface="Arial"/>
                <a:sym typeface="Arial"/>
              </a:rPr>
              <a:t>Cost Estimate</a:t>
            </a:r>
            <a:endParaRPr sz="1000">
              <a:latin typeface="Arial"/>
              <a:ea typeface="Arial"/>
              <a:cs typeface="Arial"/>
              <a:sym typeface="Arial"/>
            </a:endParaRPr>
          </a:p>
          <a:p>
            <a:pPr indent="-200660" lvl="0" marL="274320" rtl="0" algn="l">
              <a:lnSpc>
                <a:spcPct val="115000"/>
              </a:lnSpc>
              <a:spcBef>
                <a:spcPts val="0"/>
              </a:spcBef>
              <a:spcAft>
                <a:spcPts val="0"/>
              </a:spcAft>
              <a:buSzPts val="1000"/>
              <a:buFont typeface="Arial"/>
              <a:buChar char="❖"/>
            </a:pPr>
            <a:r>
              <a:rPr lang="en" sz="1000">
                <a:latin typeface="Arial"/>
                <a:ea typeface="Arial"/>
                <a:cs typeface="Arial"/>
                <a:sym typeface="Arial"/>
              </a:rPr>
              <a:t>Communications Plan</a:t>
            </a:r>
            <a:endParaRPr sz="1000">
              <a:latin typeface="Arial"/>
              <a:ea typeface="Arial"/>
              <a:cs typeface="Arial"/>
              <a:sym typeface="Arial"/>
            </a:endParaRPr>
          </a:p>
          <a:p>
            <a:pPr indent="-200660" lvl="0" marL="274320" rtl="0" algn="l">
              <a:lnSpc>
                <a:spcPct val="115000"/>
              </a:lnSpc>
              <a:spcBef>
                <a:spcPts val="0"/>
              </a:spcBef>
              <a:spcAft>
                <a:spcPts val="0"/>
              </a:spcAft>
              <a:buSzPts val="1000"/>
              <a:buFont typeface="Arial"/>
              <a:buChar char="❖"/>
            </a:pPr>
            <a:r>
              <a:rPr lang="en" sz="1000">
                <a:latin typeface="Arial"/>
                <a:ea typeface="Arial"/>
                <a:cs typeface="Arial"/>
                <a:sym typeface="Arial"/>
              </a:rPr>
              <a:t>Risk Probability / Impact Matrix</a:t>
            </a:r>
            <a:endParaRPr sz="1000">
              <a:latin typeface="Arial"/>
              <a:ea typeface="Arial"/>
              <a:cs typeface="Arial"/>
              <a:sym typeface="Arial"/>
            </a:endParaRPr>
          </a:p>
        </p:txBody>
      </p:sp>
      <p:sp>
        <p:nvSpPr>
          <p:cNvPr id="577" name="Google Shape;577;p27"/>
          <p:cNvSpPr txBox="1"/>
          <p:nvPr>
            <p:ph idx="4294967295" type="subTitle"/>
          </p:nvPr>
        </p:nvSpPr>
        <p:spPr>
          <a:xfrm>
            <a:off x="4828550" y="2631825"/>
            <a:ext cx="1482900" cy="2158500"/>
          </a:xfrm>
          <a:prstGeom prst="rect">
            <a:avLst/>
          </a:prstGeom>
        </p:spPr>
        <p:txBody>
          <a:bodyPr anchorCtr="0" anchor="t" bIns="91425" lIns="91425" spcFirstLastPara="1" rIns="0" wrap="square" tIns="91425">
            <a:normAutofit/>
          </a:bodyPr>
          <a:lstStyle/>
          <a:p>
            <a:pPr indent="-200660" lvl="0" marL="274320" rtl="0" algn="l">
              <a:lnSpc>
                <a:spcPct val="115000"/>
              </a:lnSpc>
              <a:spcBef>
                <a:spcPts val="1000"/>
              </a:spcBef>
              <a:spcAft>
                <a:spcPts val="0"/>
              </a:spcAft>
              <a:buSzPts val="1000"/>
              <a:buFont typeface="Arial"/>
              <a:buChar char="❖"/>
            </a:pPr>
            <a:r>
              <a:rPr lang="en" sz="1000">
                <a:latin typeface="Arial"/>
                <a:ea typeface="Arial"/>
                <a:cs typeface="Arial"/>
                <a:sym typeface="Arial"/>
              </a:rPr>
              <a:t>Issue Log</a:t>
            </a:r>
            <a:endParaRPr sz="1000">
              <a:latin typeface="Arial"/>
              <a:ea typeface="Arial"/>
              <a:cs typeface="Arial"/>
              <a:sym typeface="Arial"/>
            </a:endParaRPr>
          </a:p>
          <a:p>
            <a:pPr indent="-200660" lvl="0" marL="274320" rtl="0" algn="l">
              <a:lnSpc>
                <a:spcPct val="115000"/>
              </a:lnSpc>
              <a:spcBef>
                <a:spcPts val="0"/>
              </a:spcBef>
              <a:spcAft>
                <a:spcPts val="0"/>
              </a:spcAft>
              <a:buSzPts val="1000"/>
              <a:buFont typeface="Arial"/>
              <a:buChar char="❖"/>
            </a:pPr>
            <a:r>
              <a:rPr lang="en" sz="1000">
                <a:latin typeface="Arial"/>
                <a:ea typeface="Arial"/>
                <a:cs typeface="Arial"/>
                <a:sym typeface="Arial"/>
              </a:rPr>
              <a:t>Change Requests</a:t>
            </a:r>
            <a:endParaRPr sz="1000">
              <a:latin typeface="Arial"/>
              <a:ea typeface="Arial"/>
              <a:cs typeface="Arial"/>
              <a:sym typeface="Arial"/>
            </a:endParaRPr>
          </a:p>
        </p:txBody>
      </p:sp>
      <p:sp>
        <p:nvSpPr>
          <p:cNvPr id="578" name="Google Shape;578;p27"/>
          <p:cNvSpPr txBox="1"/>
          <p:nvPr>
            <p:ph idx="4294967295" type="subTitle"/>
          </p:nvPr>
        </p:nvSpPr>
        <p:spPr>
          <a:xfrm>
            <a:off x="6753175" y="2638550"/>
            <a:ext cx="1330200" cy="2158500"/>
          </a:xfrm>
          <a:prstGeom prst="rect">
            <a:avLst/>
          </a:prstGeom>
        </p:spPr>
        <p:txBody>
          <a:bodyPr anchorCtr="0" anchor="t" bIns="91425" lIns="91425" spcFirstLastPara="1" rIns="0" wrap="square" tIns="91425">
            <a:normAutofit/>
          </a:bodyPr>
          <a:lstStyle/>
          <a:p>
            <a:pPr indent="-200660" lvl="0" marL="274320" rtl="0" algn="l">
              <a:lnSpc>
                <a:spcPct val="115000"/>
              </a:lnSpc>
              <a:spcBef>
                <a:spcPts val="1000"/>
              </a:spcBef>
              <a:spcAft>
                <a:spcPts val="0"/>
              </a:spcAft>
              <a:buSzPts val="1000"/>
              <a:buFont typeface="Arial"/>
              <a:buChar char="❖"/>
            </a:pPr>
            <a:r>
              <a:rPr lang="en" sz="1000">
                <a:latin typeface="Arial"/>
                <a:ea typeface="Arial"/>
                <a:cs typeface="Arial"/>
                <a:sym typeface="Arial"/>
              </a:rPr>
              <a:t>Lessons Learned</a:t>
            </a:r>
            <a:endParaRPr sz="1000">
              <a:latin typeface="Arial"/>
              <a:ea typeface="Arial"/>
              <a:cs typeface="Arial"/>
              <a:sym typeface="Arial"/>
            </a:endParaRPr>
          </a:p>
        </p:txBody>
      </p:sp>
      <p:sp>
        <p:nvSpPr>
          <p:cNvPr id="579" name="Google Shape;579;p27"/>
          <p:cNvSpPr txBox="1"/>
          <p:nvPr>
            <p:ph idx="4294967295" type="subTitle"/>
          </p:nvPr>
        </p:nvSpPr>
        <p:spPr>
          <a:xfrm>
            <a:off x="336375" y="1591442"/>
            <a:ext cx="863700" cy="776700"/>
          </a:xfrm>
          <a:prstGeom prst="rect">
            <a:avLst/>
          </a:prstGeom>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b="1" lang="en" sz="1200">
                <a:solidFill>
                  <a:schemeClr val="accent3"/>
                </a:solidFill>
                <a:latin typeface="Arial"/>
                <a:ea typeface="Arial"/>
                <a:cs typeface="Arial"/>
                <a:sym typeface="Arial"/>
              </a:rPr>
              <a:t>Five Process Groups</a:t>
            </a:r>
            <a:endParaRPr sz="1200">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28"/>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latin typeface="Helvetica Neue"/>
                <a:ea typeface="Helvetica Neue"/>
                <a:cs typeface="Helvetica Neue"/>
                <a:sym typeface="Helvetica Neue"/>
              </a:rPr>
              <a:t>Initiating</a:t>
            </a:r>
            <a:endParaRPr>
              <a:latin typeface="Helvetica Neue"/>
              <a:ea typeface="Helvetica Neue"/>
              <a:cs typeface="Helvetica Neue"/>
              <a:sym typeface="Helvetica Neue"/>
            </a:endParaRPr>
          </a:p>
        </p:txBody>
      </p:sp>
      <p:sp>
        <p:nvSpPr>
          <p:cNvPr id="585" name="Google Shape;585;p2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29"/>
          <p:cNvSpPr txBox="1"/>
          <p:nvPr>
            <p:ph type="title"/>
          </p:nvPr>
        </p:nvSpPr>
        <p:spPr>
          <a:xfrm>
            <a:off x="1290300" y="673075"/>
            <a:ext cx="3430500" cy="63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Helvetica Neue"/>
                <a:ea typeface="Helvetica Neue"/>
                <a:cs typeface="Helvetica Neue"/>
                <a:sym typeface="Helvetica Neue"/>
              </a:rPr>
              <a:t>Business Case</a:t>
            </a:r>
            <a:endParaRPr>
              <a:latin typeface="Helvetica Neue"/>
              <a:ea typeface="Helvetica Neue"/>
              <a:cs typeface="Helvetica Neue"/>
              <a:sym typeface="Helvetica Neue"/>
            </a:endParaRPr>
          </a:p>
        </p:txBody>
      </p:sp>
      <p:grpSp>
        <p:nvGrpSpPr>
          <p:cNvPr id="591" name="Google Shape;591;p29"/>
          <p:cNvGrpSpPr/>
          <p:nvPr/>
        </p:nvGrpSpPr>
        <p:grpSpPr>
          <a:xfrm>
            <a:off x="6039750" y="48075"/>
            <a:ext cx="3059150" cy="402000"/>
            <a:chOff x="3731425" y="259875"/>
            <a:chExt cx="3059150" cy="402000"/>
          </a:xfrm>
        </p:grpSpPr>
        <p:sp>
          <p:nvSpPr>
            <p:cNvPr id="592" name="Google Shape;592;p29"/>
            <p:cNvSpPr/>
            <p:nvPr/>
          </p:nvSpPr>
          <p:spPr>
            <a:xfrm>
              <a:off x="3731425" y="259875"/>
              <a:ext cx="733200" cy="4020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Initiating</a:t>
              </a:r>
              <a:endParaRPr sz="600"/>
            </a:p>
          </p:txBody>
        </p:sp>
        <p:sp>
          <p:nvSpPr>
            <p:cNvPr id="593" name="Google Shape;593;p29"/>
            <p:cNvSpPr/>
            <p:nvPr/>
          </p:nvSpPr>
          <p:spPr>
            <a:xfrm>
              <a:off x="4312900"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Planning</a:t>
              </a:r>
              <a:endParaRPr/>
            </a:p>
          </p:txBody>
        </p:sp>
        <p:sp>
          <p:nvSpPr>
            <p:cNvPr id="594" name="Google Shape;594;p29"/>
            <p:cNvSpPr/>
            <p:nvPr/>
          </p:nvSpPr>
          <p:spPr>
            <a:xfrm>
              <a:off x="4894400"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Executing</a:t>
              </a:r>
              <a:endParaRPr/>
            </a:p>
          </p:txBody>
        </p:sp>
        <p:sp>
          <p:nvSpPr>
            <p:cNvPr id="595" name="Google Shape;595;p29"/>
            <p:cNvSpPr/>
            <p:nvPr/>
          </p:nvSpPr>
          <p:spPr>
            <a:xfrm>
              <a:off x="5470425"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Monitoring &amp; Controlling</a:t>
              </a:r>
              <a:endParaRPr/>
            </a:p>
          </p:txBody>
        </p:sp>
        <p:sp>
          <p:nvSpPr>
            <p:cNvPr id="596" name="Google Shape;596;p29"/>
            <p:cNvSpPr/>
            <p:nvPr/>
          </p:nvSpPr>
          <p:spPr>
            <a:xfrm>
              <a:off x="6057375"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Closing</a:t>
              </a:r>
              <a:endParaRPr/>
            </a:p>
          </p:txBody>
        </p:sp>
      </p:grpSp>
      <p:sp>
        <p:nvSpPr>
          <p:cNvPr id="597" name="Google Shape;597;p2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98" name="Google Shape;598;p29"/>
          <p:cNvPicPr preferRelativeResize="0"/>
          <p:nvPr/>
        </p:nvPicPr>
        <p:blipFill>
          <a:blip r:embed="rId3">
            <a:alphaModFix/>
          </a:blip>
          <a:stretch>
            <a:fillRect/>
          </a:stretch>
        </p:blipFill>
        <p:spPr>
          <a:xfrm>
            <a:off x="386412" y="1357350"/>
            <a:ext cx="3340313" cy="1990200"/>
          </a:xfrm>
          <a:prstGeom prst="rect">
            <a:avLst/>
          </a:prstGeom>
          <a:noFill/>
          <a:ln>
            <a:noFill/>
          </a:ln>
        </p:spPr>
      </p:pic>
      <p:pic>
        <p:nvPicPr>
          <p:cNvPr id="599" name="Google Shape;599;p29"/>
          <p:cNvPicPr preferRelativeResize="0"/>
          <p:nvPr/>
        </p:nvPicPr>
        <p:blipFill>
          <a:blip r:embed="rId4">
            <a:alphaModFix/>
          </a:blip>
          <a:stretch>
            <a:fillRect/>
          </a:stretch>
        </p:blipFill>
        <p:spPr>
          <a:xfrm>
            <a:off x="5588077" y="1399652"/>
            <a:ext cx="3199800" cy="1947898"/>
          </a:xfrm>
          <a:prstGeom prst="rect">
            <a:avLst/>
          </a:prstGeom>
          <a:noFill/>
          <a:ln>
            <a:noFill/>
          </a:ln>
        </p:spPr>
      </p:pic>
      <p:sp>
        <p:nvSpPr>
          <p:cNvPr id="600" name="Google Shape;600;p29"/>
          <p:cNvSpPr txBox="1"/>
          <p:nvPr/>
        </p:nvSpPr>
        <p:spPr>
          <a:xfrm>
            <a:off x="3219875" y="3553525"/>
            <a:ext cx="5568000" cy="1143600"/>
          </a:xfrm>
          <a:prstGeom prst="rect">
            <a:avLst/>
          </a:prstGeom>
          <a:solidFill>
            <a:schemeClr val="lt2"/>
          </a:solidFill>
          <a:ln cap="flat" cmpd="sng" w="19050">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a:solidFill>
                  <a:schemeClr val="lt1"/>
                </a:solidFill>
              </a:rPr>
              <a:t>Team Red Ocean Nonprofit can:</a:t>
            </a:r>
            <a:endParaRPr b="1">
              <a:solidFill>
                <a:schemeClr val="lt1"/>
              </a:solidFill>
            </a:endParaRPr>
          </a:p>
          <a:p>
            <a:pPr indent="0" lvl="0" marL="0" rtl="0" algn="ctr">
              <a:lnSpc>
                <a:spcPct val="115000"/>
              </a:lnSpc>
              <a:spcBef>
                <a:spcPts val="0"/>
              </a:spcBef>
              <a:spcAft>
                <a:spcPts val="0"/>
              </a:spcAft>
              <a:buNone/>
            </a:pPr>
            <a:r>
              <a:rPr lang="en">
                <a:solidFill>
                  <a:schemeClr val="dk2"/>
                </a:solidFill>
              </a:rPr>
              <a:t>Provide a</a:t>
            </a:r>
            <a:r>
              <a:rPr lang="en">
                <a:solidFill>
                  <a:schemeClr val="dk2"/>
                </a:solidFill>
              </a:rPr>
              <a:t> PUBLIC GOOD</a:t>
            </a:r>
            <a:endParaRPr>
              <a:solidFill>
                <a:schemeClr val="dk2"/>
              </a:solidFill>
            </a:endParaRPr>
          </a:p>
          <a:p>
            <a:pPr indent="0" lvl="0" marL="0" rtl="0" algn="ctr">
              <a:lnSpc>
                <a:spcPct val="115000"/>
              </a:lnSpc>
              <a:spcBef>
                <a:spcPts val="0"/>
              </a:spcBef>
              <a:spcAft>
                <a:spcPts val="0"/>
              </a:spcAft>
              <a:buNone/>
            </a:pPr>
            <a:r>
              <a:rPr lang="en">
                <a:solidFill>
                  <a:schemeClr val="dk2"/>
                </a:solidFill>
              </a:rPr>
              <a:t>IMPROVE </a:t>
            </a:r>
            <a:r>
              <a:rPr b="1" lang="en">
                <a:solidFill>
                  <a:schemeClr val="dk2"/>
                </a:solidFill>
              </a:rPr>
              <a:t>WELL-BEING</a:t>
            </a:r>
            <a:r>
              <a:rPr lang="en">
                <a:solidFill>
                  <a:schemeClr val="dk2"/>
                </a:solidFill>
              </a:rPr>
              <a:t> of individuals and families</a:t>
            </a:r>
            <a:endParaRPr>
              <a:solidFill>
                <a:schemeClr val="dk2"/>
              </a:solidFill>
            </a:endParaRPr>
          </a:p>
          <a:p>
            <a:pPr indent="0" lvl="0" marL="0" rtl="0" algn="ctr">
              <a:lnSpc>
                <a:spcPct val="115000"/>
              </a:lnSpc>
              <a:spcBef>
                <a:spcPts val="0"/>
              </a:spcBef>
              <a:spcAft>
                <a:spcPts val="0"/>
              </a:spcAft>
              <a:buNone/>
            </a:pPr>
            <a:r>
              <a:rPr lang="en">
                <a:solidFill>
                  <a:schemeClr val="dk2"/>
                </a:solidFill>
              </a:rPr>
              <a:t>HUB for members to </a:t>
            </a:r>
            <a:r>
              <a:rPr b="1" lang="en">
                <a:solidFill>
                  <a:schemeClr val="dk2"/>
                </a:solidFill>
              </a:rPr>
              <a:t>CONNECT</a:t>
            </a:r>
            <a:r>
              <a:rPr lang="en">
                <a:solidFill>
                  <a:schemeClr val="dk2"/>
                </a:solidFill>
              </a:rPr>
              <a:t>, </a:t>
            </a:r>
            <a:r>
              <a:rPr b="1" lang="en">
                <a:solidFill>
                  <a:schemeClr val="dk2"/>
                </a:solidFill>
              </a:rPr>
              <a:t>VOLUNTEER</a:t>
            </a:r>
            <a:r>
              <a:rPr lang="en">
                <a:solidFill>
                  <a:schemeClr val="dk2"/>
                </a:solidFill>
              </a:rPr>
              <a:t>, </a:t>
            </a:r>
            <a:r>
              <a:rPr b="1" lang="en">
                <a:solidFill>
                  <a:schemeClr val="dk2"/>
                </a:solidFill>
              </a:rPr>
              <a:t>COLLABORATE</a:t>
            </a:r>
            <a:endParaRPr b="1">
              <a:solidFill>
                <a:schemeClr val="dk2"/>
              </a:solidFill>
            </a:endParaRPr>
          </a:p>
        </p:txBody>
      </p:sp>
      <p:sp>
        <p:nvSpPr>
          <p:cNvPr id="601" name="Google Shape;601;p29"/>
          <p:cNvSpPr txBox="1"/>
          <p:nvPr/>
        </p:nvSpPr>
        <p:spPr>
          <a:xfrm>
            <a:off x="3907300" y="1551600"/>
            <a:ext cx="1533000" cy="1644000"/>
          </a:xfrm>
          <a:prstGeom prst="rect">
            <a:avLst/>
          </a:prstGeom>
          <a:solidFill>
            <a:schemeClr val="lt1"/>
          </a:solidFill>
          <a:ln cap="flat" cmpd="sng" w="19050">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200">
                <a:solidFill>
                  <a:schemeClr val="accent3"/>
                </a:solidFill>
              </a:rPr>
              <a:t>Nonprofit food bank: </a:t>
            </a:r>
            <a:endParaRPr b="1" sz="1200">
              <a:solidFill>
                <a:schemeClr val="accent3"/>
              </a:solidFill>
            </a:endParaRPr>
          </a:p>
          <a:p>
            <a:pPr indent="0" lvl="0" marL="0" rtl="0" algn="ctr">
              <a:lnSpc>
                <a:spcPct val="115000"/>
              </a:lnSpc>
              <a:spcBef>
                <a:spcPts val="0"/>
              </a:spcBef>
              <a:spcAft>
                <a:spcPts val="0"/>
              </a:spcAft>
              <a:buNone/>
            </a:pPr>
            <a:r>
              <a:rPr lang="en" sz="1200">
                <a:solidFill>
                  <a:schemeClr val="dk2"/>
                </a:solidFill>
              </a:rPr>
              <a:t>an organization that collects, sorts, and distributes food to individuals and families in need</a:t>
            </a:r>
            <a:endParaRPr sz="1200">
              <a:solidFill>
                <a:schemeClr val="dk2"/>
              </a:solidFill>
            </a:endParaRPr>
          </a:p>
        </p:txBody>
      </p:sp>
      <p:sp>
        <p:nvSpPr>
          <p:cNvPr id="602" name="Google Shape;602;p29"/>
          <p:cNvSpPr txBox="1"/>
          <p:nvPr/>
        </p:nvSpPr>
        <p:spPr>
          <a:xfrm>
            <a:off x="672775" y="3553525"/>
            <a:ext cx="2353800" cy="1143600"/>
          </a:xfrm>
          <a:prstGeom prst="rect">
            <a:avLst/>
          </a:prstGeom>
          <a:solidFill>
            <a:schemeClr val="accent2"/>
          </a:solidFill>
          <a:ln cap="flat" cmpd="sng" w="19050">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a:solidFill>
                  <a:schemeClr val="dk2"/>
                </a:solidFill>
              </a:rPr>
              <a:t>Problem: </a:t>
            </a:r>
            <a:endParaRPr b="1">
              <a:solidFill>
                <a:schemeClr val="dk2"/>
              </a:solidFill>
            </a:endParaRPr>
          </a:p>
          <a:p>
            <a:pPr indent="0" lvl="0" marL="0" rtl="0" algn="ctr">
              <a:lnSpc>
                <a:spcPct val="115000"/>
              </a:lnSpc>
              <a:spcBef>
                <a:spcPts val="0"/>
              </a:spcBef>
              <a:spcAft>
                <a:spcPts val="0"/>
              </a:spcAft>
              <a:buNone/>
            </a:pPr>
            <a:r>
              <a:rPr b="1" lang="en">
                <a:solidFill>
                  <a:schemeClr val="dk2"/>
                </a:solidFill>
              </a:rPr>
              <a:t>42M</a:t>
            </a:r>
            <a:r>
              <a:rPr lang="en">
                <a:solidFill>
                  <a:schemeClr val="dk2"/>
                </a:solidFill>
              </a:rPr>
              <a:t> people food-insecure </a:t>
            </a:r>
            <a:endParaRPr>
              <a:solidFill>
                <a:schemeClr val="dk2"/>
              </a:solidFill>
            </a:endParaRPr>
          </a:p>
          <a:p>
            <a:pPr indent="0" lvl="0" marL="0" rtl="0" algn="ctr">
              <a:lnSpc>
                <a:spcPct val="115000"/>
              </a:lnSpc>
              <a:spcBef>
                <a:spcPts val="0"/>
              </a:spcBef>
              <a:spcAft>
                <a:spcPts val="0"/>
              </a:spcAft>
              <a:buNone/>
            </a:pPr>
            <a:r>
              <a:rPr b="1" lang="en">
                <a:solidFill>
                  <a:schemeClr val="dk2"/>
                </a:solidFill>
              </a:rPr>
              <a:t>13M</a:t>
            </a:r>
            <a:r>
              <a:rPr lang="en">
                <a:solidFill>
                  <a:schemeClr val="dk2"/>
                </a:solidFill>
              </a:rPr>
              <a:t> children</a:t>
            </a:r>
            <a:endParaRPr>
              <a:solidFill>
                <a:schemeClr val="dk2"/>
              </a:solidFill>
            </a:endParaRPr>
          </a:p>
          <a:p>
            <a:pPr indent="0" lvl="0" marL="0" rtl="0" algn="ctr">
              <a:lnSpc>
                <a:spcPct val="115000"/>
              </a:lnSpc>
              <a:spcBef>
                <a:spcPts val="0"/>
              </a:spcBef>
              <a:spcAft>
                <a:spcPts val="0"/>
              </a:spcAft>
              <a:buNone/>
            </a:pPr>
            <a:r>
              <a:rPr b="1" lang="en">
                <a:solidFill>
                  <a:schemeClr val="dk2"/>
                </a:solidFill>
              </a:rPr>
              <a:t>30-40%</a:t>
            </a:r>
            <a:r>
              <a:rPr lang="en">
                <a:solidFill>
                  <a:schemeClr val="dk2"/>
                </a:solidFill>
              </a:rPr>
              <a:t> food is wasted</a:t>
            </a:r>
            <a:endParaRPr>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30"/>
          <p:cNvSpPr txBox="1"/>
          <p:nvPr>
            <p:ph type="title"/>
          </p:nvPr>
        </p:nvSpPr>
        <p:spPr>
          <a:xfrm>
            <a:off x="1239398" y="769563"/>
            <a:ext cx="3815822" cy="523978"/>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latin typeface="Helvetica Neue"/>
                <a:ea typeface="Helvetica Neue"/>
                <a:cs typeface="Helvetica Neue"/>
                <a:sym typeface="Helvetica Neue"/>
              </a:rPr>
              <a:t>Project Charter</a:t>
            </a:r>
            <a:endParaRPr>
              <a:latin typeface="Helvetica Neue"/>
              <a:ea typeface="Helvetica Neue"/>
              <a:cs typeface="Helvetica Neue"/>
              <a:sym typeface="Helvetica Neue"/>
            </a:endParaRPr>
          </a:p>
        </p:txBody>
      </p:sp>
      <p:sp>
        <p:nvSpPr>
          <p:cNvPr id="608" name="Google Shape;608;p30"/>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609" name="Google Shape;609;p30"/>
          <p:cNvSpPr txBox="1"/>
          <p:nvPr>
            <p:ph idx="1" type="subTitle"/>
          </p:nvPr>
        </p:nvSpPr>
        <p:spPr>
          <a:xfrm>
            <a:off x="795450" y="1465650"/>
            <a:ext cx="7956900" cy="36279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fontScale="85000" lnSpcReduction="20000"/>
          </a:bodyPr>
          <a:lstStyle/>
          <a:p>
            <a:pPr indent="-302912" lvl="0" marL="457200" rtl="0" algn="l">
              <a:lnSpc>
                <a:spcPct val="115000"/>
              </a:lnSpc>
              <a:spcBef>
                <a:spcPts val="1000"/>
              </a:spcBef>
              <a:spcAft>
                <a:spcPts val="0"/>
              </a:spcAft>
              <a:buClr>
                <a:schemeClr val="accent3"/>
              </a:buClr>
              <a:buSzPct val="108108"/>
              <a:buFont typeface="Noto Sans Symbols"/>
              <a:buChar char="❖"/>
            </a:pPr>
            <a:r>
              <a:rPr b="1" i="0" lang="en">
                <a:solidFill>
                  <a:schemeClr val="accent3"/>
                </a:solidFill>
                <a:latin typeface="Arial"/>
                <a:ea typeface="Arial"/>
                <a:cs typeface="Arial"/>
                <a:sym typeface="Arial"/>
              </a:rPr>
              <a:t>Project</a:t>
            </a:r>
            <a:r>
              <a:rPr b="0" i="0" lang="en">
                <a:solidFill>
                  <a:schemeClr val="accent3"/>
                </a:solidFill>
                <a:latin typeface="Arial"/>
                <a:ea typeface="Arial"/>
                <a:cs typeface="Arial"/>
                <a:sym typeface="Arial"/>
              </a:rPr>
              <a:t>:</a:t>
            </a:r>
            <a:r>
              <a:rPr b="0" i="0" lang="en">
                <a:solidFill>
                  <a:srgbClr val="374151"/>
                </a:solidFill>
                <a:latin typeface="Arial"/>
                <a:ea typeface="Arial"/>
                <a:cs typeface="Arial"/>
                <a:sym typeface="Arial"/>
              </a:rPr>
              <a:t> Central Jersey Food Rescue Nonprofit </a:t>
            </a:r>
            <a:endParaRPr/>
          </a:p>
          <a:p>
            <a:pPr indent="-302912" lvl="0" marL="457200" rtl="0" algn="l">
              <a:lnSpc>
                <a:spcPct val="115000"/>
              </a:lnSpc>
              <a:spcBef>
                <a:spcPts val="1000"/>
              </a:spcBef>
              <a:spcAft>
                <a:spcPts val="0"/>
              </a:spcAft>
              <a:buClr>
                <a:schemeClr val="accent3"/>
              </a:buClr>
              <a:buSzPct val="108108"/>
              <a:buFont typeface="Noto Sans Symbols"/>
              <a:buChar char="❖"/>
            </a:pPr>
            <a:r>
              <a:rPr b="1" i="0" lang="en">
                <a:solidFill>
                  <a:schemeClr val="accent3"/>
                </a:solidFill>
                <a:latin typeface="Arial"/>
                <a:ea typeface="Arial"/>
                <a:cs typeface="Arial"/>
                <a:sym typeface="Arial"/>
              </a:rPr>
              <a:t>Objective</a:t>
            </a:r>
            <a:r>
              <a:rPr b="0" i="0" lang="en">
                <a:solidFill>
                  <a:schemeClr val="accent3"/>
                </a:solidFill>
                <a:latin typeface="Arial"/>
                <a:ea typeface="Arial"/>
                <a:cs typeface="Arial"/>
                <a:sym typeface="Arial"/>
              </a:rPr>
              <a:t>:</a:t>
            </a:r>
            <a:r>
              <a:rPr b="0" i="0" lang="en">
                <a:solidFill>
                  <a:srgbClr val="374151"/>
                </a:solidFill>
                <a:latin typeface="Arial"/>
                <a:ea typeface="Arial"/>
                <a:cs typeface="Arial"/>
                <a:sym typeface="Arial"/>
              </a:rPr>
              <a:t> Develop a project plan and presentation for a nonprofit organization that rescues food waste from local organizations and transports it to serve food-insecure populations in Central New Jersey by April 26, 2023. </a:t>
            </a:r>
            <a:endParaRPr/>
          </a:p>
          <a:p>
            <a:pPr indent="-302912" lvl="0" marL="457200" rtl="0" algn="l">
              <a:lnSpc>
                <a:spcPct val="115000"/>
              </a:lnSpc>
              <a:spcBef>
                <a:spcPts val="1000"/>
              </a:spcBef>
              <a:spcAft>
                <a:spcPts val="0"/>
              </a:spcAft>
              <a:buClr>
                <a:schemeClr val="accent3"/>
              </a:buClr>
              <a:buSzPct val="108108"/>
              <a:buFont typeface="Noto Sans Symbols"/>
              <a:buChar char="❖"/>
            </a:pPr>
            <a:r>
              <a:rPr b="1" i="0" lang="en">
                <a:solidFill>
                  <a:schemeClr val="accent3"/>
                </a:solidFill>
                <a:latin typeface="Arial"/>
                <a:ea typeface="Arial"/>
                <a:cs typeface="Arial"/>
                <a:sym typeface="Arial"/>
              </a:rPr>
              <a:t>Budget</a:t>
            </a:r>
            <a:r>
              <a:rPr b="0" i="0" lang="en">
                <a:solidFill>
                  <a:schemeClr val="accent3"/>
                </a:solidFill>
                <a:latin typeface="Arial"/>
                <a:ea typeface="Arial"/>
                <a:cs typeface="Arial"/>
                <a:sym typeface="Arial"/>
              </a:rPr>
              <a:t>:</a:t>
            </a:r>
            <a:r>
              <a:rPr b="0" i="0" lang="en">
                <a:solidFill>
                  <a:srgbClr val="374151"/>
                </a:solidFill>
                <a:latin typeface="Arial"/>
                <a:ea typeface="Arial"/>
                <a:cs typeface="Arial"/>
                <a:sym typeface="Arial"/>
              </a:rPr>
              <a:t> $</a:t>
            </a:r>
            <a:r>
              <a:rPr lang="en">
                <a:solidFill>
                  <a:srgbClr val="374151"/>
                </a:solidFill>
                <a:latin typeface="Arial"/>
                <a:ea typeface="Arial"/>
                <a:cs typeface="Arial"/>
                <a:sym typeface="Arial"/>
              </a:rPr>
              <a:t>3,030</a:t>
            </a:r>
            <a:endParaRPr/>
          </a:p>
          <a:p>
            <a:pPr indent="-302912" lvl="0" marL="457200" rtl="0" algn="l">
              <a:lnSpc>
                <a:spcPct val="115000"/>
              </a:lnSpc>
              <a:spcBef>
                <a:spcPts val="1000"/>
              </a:spcBef>
              <a:spcAft>
                <a:spcPts val="0"/>
              </a:spcAft>
              <a:buClr>
                <a:schemeClr val="accent3"/>
              </a:buClr>
              <a:buSzPct val="108108"/>
              <a:buFont typeface="Noto Sans Symbols"/>
              <a:buChar char="❖"/>
            </a:pPr>
            <a:r>
              <a:rPr b="1" i="0" lang="en">
                <a:solidFill>
                  <a:schemeClr val="accent3"/>
                </a:solidFill>
                <a:latin typeface="Arial"/>
                <a:ea typeface="Arial"/>
                <a:cs typeface="Arial"/>
                <a:sym typeface="Arial"/>
              </a:rPr>
              <a:t>Project Manager</a:t>
            </a:r>
            <a:r>
              <a:rPr b="0" i="0" lang="en">
                <a:solidFill>
                  <a:schemeClr val="accent3"/>
                </a:solidFill>
                <a:latin typeface="Arial"/>
                <a:ea typeface="Arial"/>
                <a:cs typeface="Arial"/>
                <a:sym typeface="Arial"/>
              </a:rPr>
              <a:t>:</a:t>
            </a:r>
            <a:r>
              <a:rPr b="0" i="0" lang="en">
                <a:solidFill>
                  <a:srgbClr val="374151"/>
                </a:solidFill>
                <a:latin typeface="Arial"/>
                <a:ea typeface="Arial"/>
                <a:cs typeface="Arial"/>
                <a:sym typeface="Arial"/>
              </a:rPr>
              <a:t> Vicki Wang </a:t>
            </a:r>
            <a:endParaRPr b="0" i="0">
              <a:solidFill>
                <a:srgbClr val="374151"/>
              </a:solidFill>
              <a:latin typeface="Arial"/>
              <a:ea typeface="Arial"/>
              <a:cs typeface="Arial"/>
              <a:sym typeface="Arial"/>
            </a:endParaRPr>
          </a:p>
          <a:p>
            <a:pPr indent="-302912" lvl="0" marL="457200" rtl="0" algn="l">
              <a:lnSpc>
                <a:spcPct val="115000"/>
              </a:lnSpc>
              <a:spcBef>
                <a:spcPts val="1000"/>
              </a:spcBef>
              <a:spcAft>
                <a:spcPts val="0"/>
              </a:spcAft>
              <a:buClr>
                <a:schemeClr val="accent3"/>
              </a:buClr>
              <a:buSzPct val="108108"/>
              <a:buFont typeface="Noto Sans Symbols"/>
              <a:buChar char="❖"/>
            </a:pPr>
            <a:r>
              <a:rPr b="1" i="0" lang="en">
                <a:solidFill>
                  <a:schemeClr val="accent3"/>
                </a:solidFill>
                <a:latin typeface="Arial"/>
                <a:ea typeface="Arial"/>
                <a:cs typeface="Arial"/>
                <a:sym typeface="Arial"/>
              </a:rPr>
              <a:t>Deliverables:</a:t>
            </a:r>
            <a:r>
              <a:rPr b="0" i="0" lang="en">
                <a:solidFill>
                  <a:schemeClr val="accent3"/>
                </a:solidFill>
                <a:latin typeface="Arial"/>
                <a:ea typeface="Arial"/>
                <a:cs typeface="Arial"/>
                <a:sym typeface="Arial"/>
              </a:rPr>
              <a:t> </a:t>
            </a:r>
            <a:r>
              <a:rPr b="0" i="0" lang="en">
                <a:solidFill>
                  <a:srgbClr val="374151"/>
                </a:solidFill>
                <a:latin typeface="Arial"/>
                <a:ea typeface="Arial"/>
                <a:cs typeface="Arial"/>
                <a:sym typeface="Arial"/>
              </a:rPr>
              <a:t>12 project management documents</a:t>
            </a:r>
            <a:r>
              <a:rPr lang="en">
                <a:solidFill>
                  <a:srgbClr val="374151"/>
                </a:solidFill>
                <a:latin typeface="Arial"/>
                <a:ea typeface="Arial"/>
                <a:cs typeface="Arial"/>
                <a:sym typeface="Arial"/>
              </a:rPr>
              <a:t>;</a:t>
            </a:r>
            <a:r>
              <a:rPr b="0" i="0" lang="en">
                <a:solidFill>
                  <a:srgbClr val="374151"/>
                </a:solidFill>
                <a:latin typeface="Arial"/>
                <a:ea typeface="Arial"/>
                <a:cs typeface="Arial"/>
                <a:sym typeface="Arial"/>
              </a:rPr>
              <a:t> presentation; in-person team presentation </a:t>
            </a:r>
            <a:endParaRPr/>
          </a:p>
          <a:p>
            <a:pPr indent="-302912" lvl="0" marL="457200" rtl="0" algn="l">
              <a:lnSpc>
                <a:spcPct val="115000"/>
              </a:lnSpc>
              <a:spcBef>
                <a:spcPts val="1000"/>
              </a:spcBef>
              <a:spcAft>
                <a:spcPts val="0"/>
              </a:spcAft>
              <a:buClr>
                <a:schemeClr val="accent3"/>
              </a:buClr>
              <a:buSzPct val="108108"/>
              <a:buFont typeface="Noto Sans Symbols"/>
              <a:buChar char="❖"/>
            </a:pPr>
            <a:r>
              <a:rPr b="1" i="0" lang="en">
                <a:solidFill>
                  <a:schemeClr val="accent3"/>
                </a:solidFill>
                <a:latin typeface="Arial"/>
                <a:ea typeface="Arial"/>
                <a:cs typeface="Arial"/>
                <a:sym typeface="Arial"/>
              </a:rPr>
              <a:t>Success Criteria</a:t>
            </a:r>
            <a:r>
              <a:rPr b="0" i="0" lang="en">
                <a:solidFill>
                  <a:schemeClr val="accent3"/>
                </a:solidFill>
                <a:latin typeface="Arial"/>
                <a:ea typeface="Arial"/>
                <a:cs typeface="Arial"/>
                <a:sym typeface="Arial"/>
              </a:rPr>
              <a:t>:</a:t>
            </a:r>
            <a:r>
              <a:rPr b="0" i="0" lang="en">
                <a:solidFill>
                  <a:srgbClr val="374151"/>
                </a:solidFill>
                <a:latin typeface="Arial"/>
                <a:ea typeface="Arial"/>
                <a:cs typeface="Arial"/>
                <a:sym typeface="Arial"/>
              </a:rPr>
              <a:t> Deliverables completed on time and within +/- 10% of budget. Stakeholder requirements met. </a:t>
            </a:r>
            <a:endParaRPr/>
          </a:p>
          <a:p>
            <a:pPr indent="-302912" lvl="0" marL="457200" rtl="0" algn="l">
              <a:lnSpc>
                <a:spcPct val="115000"/>
              </a:lnSpc>
              <a:spcBef>
                <a:spcPts val="1000"/>
              </a:spcBef>
              <a:spcAft>
                <a:spcPts val="0"/>
              </a:spcAft>
              <a:buClr>
                <a:schemeClr val="accent3"/>
              </a:buClr>
              <a:buSzPct val="108108"/>
              <a:buFont typeface="Noto Sans Symbols"/>
              <a:buChar char="❖"/>
            </a:pPr>
            <a:r>
              <a:rPr b="1" i="0" lang="en">
                <a:solidFill>
                  <a:schemeClr val="accent3"/>
                </a:solidFill>
                <a:latin typeface="Arial"/>
                <a:ea typeface="Arial"/>
                <a:cs typeface="Arial"/>
                <a:sym typeface="Arial"/>
              </a:rPr>
              <a:t>Risks</a:t>
            </a:r>
            <a:r>
              <a:rPr b="0" i="0" lang="en">
                <a:solidFill>
                  <a:schemeClr val="accent3"/>
                </a:solidFill>
                <a:latin typeface="Arial"/>
                <a:ea typeface="Arial"/>
                <a:cs typeface="Arial"/>
                <a:sym typeface="Arial"/>
              </a:rPr>
              <a:t>: </a:t>
            </a:r>
            <a:r>
              <a:rPr b="0" i="0" lang="en">
                <a:solidFill>
                  <a:srgbClr val="374151"/>
                </a:solidFill>
                <a:latin typeface="Arial"/>
                <a:ea typeface="Arial"/>
                <a:cs typeface="Arial"/>
                <a:sym typeface="Arial"/>
              </a:rPr>
              <a:t>Adherence to schedule, overall plan quality, scope creep, communication misunderstandings. </a:t>
            </a:r>
            <a:endParaRPr/>
          </a:p>
          <a:p>
            <a:pPr indent="-302912" lvl="0" marL="457200" rtl="0" algn="l">
              <a:lnSpc>
                <a:spcPct val="115000"/>
              </a:lnSpc>
              <a:spcBef>
                <a:spcPts val="1000"/>
              </a:spcBef>
              <a:spcAft>
                <a:spcPts val="0"/>
              </a:spcAft>
              <a:buClr>
                <a:schemeClr val="accent3"/>
              </a:buClr>
              <a:buSzPct val="108108"/>
              <a:buFont typeface="Noto Sans Symbols"/>
              <a:buChar char="❖"/>
            </a:pPr>
            <a:r>
              <a:rPr b="1" i="0" lang="en">
                <a:solidFill>
                  <a:schemeClr val="accent3"/>
                </a:solidFill>
                <a:latin typeface="Arial"/>
                <a:ea typeface="Arial"/>
                <a:cs typeface="Arial"/>
                <a:sym typeface="Arial"/>
              </a:rPr>
              <a:t>Sponsor </a:t>
            </a:r>
            <a:r>
              <a:rPr b="1" lang="en">
                <a:solidFill>
                  <a:schemeClr val="accent3"/>
                </a:solidFill>
                <a:latin typeface="Arial"/>
                <a:ea typeface="Arial"/>
                <a:cs typeface="Arial"/>
                <a:sym typeface="Arial"/>
              </a:rPr>
              <a:t>Sign-off</a:t>
            </a:r>
            <a:endParaRPr b="1">
              <a:solidFill>
                <a:schemeClr val="accent3"/>
              </a:solidFill>
              <a:latin typeface="Arial"/>
              <a:ea typeface="Arial"/>
              <a:cs typeface="Arial"/>
              <a:sym typeface="Arial"/>
            </a:endParaRPr>
          </a:p>
        </p:txBody>
      </p:sp>
      <p:pic>
        <p:nvPicPr>
          <p:cNvPr descr="Shape&#10;&#10;Description automatically generated with low confidence" id="610" name="Google Shape;610;p30"/>
          <p:cNvPicPr preferRelativeResize="0"/>
          <p:nvPr/>
        </p:nvPicPr>
        <p:blipFill rotWithShape="1">
          <a:blip r:embed="rId3">
            <a:alphaModFix/>
          </a:blip>
          <a:srcRect b="0" l="0" r="0" t="0"/>
          <a:stretch/>
        </p:blipFill>
        <p:spPr>
          <a:xfrm>
            <a:off x="6786107" y="660710"/>
            <a:ext cx="1149818" cy="1122252"/>
          </a:xfrm>
          <a:prstGeom prst="rect">
            <a:avLst/>
          </a:prstGeom>
          <a:noFill/>
          <a:ln>
            <a:noFill/>
          </a:ln>
        </p:spPr>
      </p:pic>
      <p:grpSp>
        <p:nvGrpSpPr>
          <p:cNvPr id="611" name="Google Shape;611;p30"/>
          <p:cNvGrpSpPr/>
          <p:nvPr/>
        </p:nvGrpSpPr>
        <p:grpSpPr>
          <a:xfrm>
            <a:off x="6039750" y="48075"/>
            <a:ext cx="3059150" cy="402000"/>
            <a:chOff x="3731425" y="259875"/>
            <a:chExt cx="3059150" cy="402000"/>
          </a:xfrm>
        </p:grpSpPr>
        <p:sp>
          <p:nvSpPr>
            <p:cNvPr id="612" name="Google Shape;612;p30"/>
            <p:cNvSpPr/>
            <p:nvPr/>
          </p:nvSpPr>
          <p:spPr>
            <a:xfrm>
              <a:off x="3731425" y="259875"/>
              <a:ext cx="733200" cy="4020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Initiating</a:t>
              </a:r>
              <a:endParaRPr sz="600"/>
            </a:p>
          </p:txBody>
        </p:sp>
        <p:sp>
          <p:nvSpPr>
            <p:cNvPr id="613" name="Google Shape;613;p30"/>
            <p:cNvSpPr/>
            <p:nvPr/>
          </p:nvSpPr>
          <p:spPr>
            <a:xfrm>
              <a:off x="4312900"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Planning</a:t>
              </a:r>
              <a:endParaRPr/>
            </a:p>
          </p:txBody>
        </p:sp>
        <p:sp>
          <p:nvSpPr>
            <p:cNvPr id="614" name="Google Shape;614;p30"/>
            <p:cNvSpPr/>
            <p:nvPr/>
          </p:nvSpPr>
          <p:spPr>
            <a:xfrm>
              <a:off x="4894400"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Executing</a:t>
              </a:r>
              <a:endParaRPr/>
            </a:p>
          </p:txBody>
        </p:sp>
        <p:sp>
          <p:nvSpPr>
            <p:cNvPr id="615" name="Google Shape;615;p30"/>
            <p:cNvSpPr/>
            <p:nvPr/>
          </p:nvSpPr>
          <p:spPr>
            <a:xfrm>
              <a:off x="5470425"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Monitoring &amp; Controlling</a:t>
              </a:r>
              <a:endParaRPr/>
            </a:p>
          </p:txBody>
        </p:sp>
        <p:sp>
          <p:nvSpPr>
            <p:cNvPr id="616" name="Google Shape;616;p30"/>
            <p:cNvSpPr/>
            <p:nvPr/>
          </p:nvSpPr>
          <p:spPr>
            <a:xfrm>
              <a:off x="6057375"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Closing</a:t>
              </a:r>
              <a:endParaRPr/>
            </a:p>
          </p:txBody>
        </p:sp>
      </p:grpSp>
      <p:pic>
        <p:nvPicPr>
          <p:cNvPr id="617" name="Google Shape;617;p30"/>
          <p:cNvPicPr preferRelativeResize="0"/>
          <p:nvPr/>
        </p:nvPicPr>
        <p:blipFill>
          <a:blip r:embed="rId4">
            <a:alphaModFix/>
          </a:blip>
          <a:stretch>
            <a:fillRect/>
          </a:stretch>
        </p:blipFill>
        <p:spPr>
          <a:xfrm>
            <a:off x="5750673" y="724623"/>
            <a:ext cx="735300" cy="994400"/>
          </a:xfrm>
          <a:prstGeom prst="rect">
            <a:avLst/>
          </a:prstGeom>
          <a:noFill/>
          <a:ln>
            <a:noFill/>
          </a:ln>
        </p:spPr>
      </p:pic>
      <p:pic>
        <p:nvPicPr>
          <p:cNvPr id="618" name="Google Shape;618;p30"/>
          <p:cNvPicPr preferRelativeResize="0"/>
          <p:nvPr/>
        </p:nvPicPr>
        <p:blipFill>
          <a:blip r:embed="rId5">
            <a:alphaModFix/>
          </a:blip>
          <a:stretch>
            <a:fillRect/>
          </a:stretch>
        </p:blipFill>
        <p:spPr>
          <a:xfrm>
            <a:off x="2771950" y="4622975"/>
            <a:ext cx="489951" cy="435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31"/>
          <p:cNvSpPr txBox="1"/>
          <p:nvPr>
            <p:ph type="title"/>
          </p:nvPr>
        </p:nvSpPr>
        <p:spPr>
          <a:xfrm>
            <a:off x="1303800" y="598575"/>
            <a:ext cx="3430500" cy="199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Helvetica Neue"/>
                <a:ea typeface="Helvetica Neue"/>
                <a:cs typeface="Helvetica Neue"/>
                <a:sym typeface="Helvetica Neue"/>
              </a:rPr>
              <a:t>Stakeholder Analysis</a:t>
            </a:r>
            <a:endParaRPr>
              <a:latin typeface="Helvetica Neue"/>
              <a:ea typeface="Helvetica Neue"/>
              <a:cs typeface="Helvetica Neue"/>
              <a:sym typeface="Helvetica Neue"/>
            </a:endParaRPr>
          </a:p>
        </p:txBody>
      </p:sp>
      <p:sp>
        <p:nvSpPr>
          <p:cNvPr id="624" name="Google Shape;624;p31"/>
          <p:cNvSpPr txBox="1"/>
          <p:nvPr>
            <p:ph idx="1" type="subTitle"/>
          </p:nvPr>
        </p:nvSpPr>
        <p:spPr>
          <a:xfrm>
            <a:off x="1276450" y="1732950"/>
            <a:ext cx="3501300" cy="2861100"/>
          </a:xfrm>
          <a:prstGeom prst="rect">
            <a:avLst/>
          </a:prstGeom>
        </p:spPr>
        <p:txBody>
          <a:bodyPr anchorCtr="0" anchor="t" bIns="91425" lIns="91425" spcFirstLastPara="1" rIns="91425" wrap="square" tIns="91425">
            <a:normAutofit/>
          </a:bodyPr>
          <a:lstStyle/>
          <a:p>
            <a:pPr indent="-308610" lvl="0" marL="457200" rtl="0" algn="l">
              <a:lnSpc>
                <a:spcPct val="95000"/>
              </a:lnSpc>
              <a:spcBef>
                <a:spcPts val="1000"/>
              </a:spcBef>
              <a:spcAft>
                <a:spcPts val="0"/>
              </a:spcAft>
              <a:buClr>
                <a:schemeClr val="accent3"/>
              </a:buClr>
              <a:buSzPts val="1260"/>
              <a:buFont typeface="Arial"/>
              <a:buAutoNum type="alphaUcPeriod"/>
            </a:pPr>
            <a:r>
              <a:rPr b="1" lang="en" sz="1260">
                <a:solidFill>
                  <a:schemeClr val="accent3"/>
                </a:solidFill>
                <a:latin typeface="Arial"/>
                <a:ea typeface="Arial"/>
                <a:cs typeface="Arial"/>
                <a:sym typeface="Arial"/>
              </a:rPr>
              <a:t>Client/Professor (+)</a:t>
            </a:r>
            <a:endParaRPr b="1" sz="1260">
              <a:solidFill>
                <a:schemeClr val="accent3"/>
              </a:solidFill>
              <a:latin typeface="Arial"/>
              <a:ea typeface="Arial"/>
              <a:cs typeface="Arial"/>
              <a:sym typeface="Arial"/>
            </a:endParaRPr>
          </a:p>
          <a:p>
            <a:pPr indent="-308610" lvl="0" marL="457200" rtl="0" algn="l">
              <a:lnSpc>
                <a:spcPct val="95000"/>
              </a:lnSpc>
              <a:spcBef>
                <a:spcPts val="1000"/>
              </a:spcBef>
              <a:spcAft>
                <a:spcPts val="0"/>
              </a:spcAft>
              <a:buSzPts val="1260"/>
              <a:buFont typeface="Arial"/>
              <a:buAutoNum type="alphaUcPeriod"/>
            </a:pPr>
            <a:r>
              <a:rPr lang="en" sz="1260">
                <a:latin typeface="Arial"/>
                <a:ea typeface="Arial"/>
                <a:cs typeface="Arial"/>
                <a:sym typeface="Arial"/>
              </a:rPr>
              <a:t>Project Manager (+)</a:t>
            </a:r>
            <a:endParaRPr sz="1260">
              <a:latin typeface="Arial"/>
              <a:ea typeface="Arial"/>
              <a:cs typeface="Arial"/>
              <a:sym typeface="Arial"/>
            </a:endParaRPr>
          </a:p>
          <a:p>
            <a:pPr indent="-308610" lvl="0" marL="457200" rtl="0" algn="l">
              <a:lnSpc>
                <a:spcPct val="95000"/>
              </a:lnSpc>
              <a:spcBef>
                <a:spcPts val="1000"/>
              </a:spcBef>
              <a:spcAft>
                <a:spcPts val="0"/>
              </a:spcAft>
              <a:buSzPts val="1260"/>
              <a:buFont typeface="Arial"/>
              <a:buAutoNum type="alphaUcPeriod"/>
            </a:pPr>
            <a:r>
              <a:rPr lang="en" sz="1260">
                <a:latin typeface="Arial"/>
                <a:ea typeface="Arial"/>
                <a:cs typeface="Arial"/>
                <a:sym typeface="Arial"/>
              </a:rPr>
              <a:t>Project Team Members (+)</a:t>
            </a:r>
            <a:endParaRPr sz="1260">
              <a:latin typeface="Arial"/>
              <a:ea typeface="Arial"/>
              <a:cs typeface="Arial"/>
              <a:sym typeface="Arial"/>
            </a:endParaRPr>
          </a:p>
          <a:p>
            <a:pPr indent="-308610" lvl="0" marL="457200" rtl="0" algn="l">
              <a:lnSpc>
                <a:spcPct val="95000"/>
              </a:lnSpc>
              <a:spcBef>
                <a:spcPts val="1000"/>
              </a:spcBef>
              <a:spcAft>
                <a:spcPts val="0"/>
              </a:spcAft>
              <a:buClr>
                <a:schemeClr val="accent3"/>
              </a:buClr>
              <a:buSzPts val="1260"/>
              <a:buFont typeface="Arial"/>
              <a:buAutoNum type="alphaUcPeriod"/>
            </a:pPr>
            <a:r>
              <a:rPr b="1" lang="en" sz="1260">
                <a:solidFill>
                  <a:schemeClr val="accent3"/>
                </a:solidFill>
                <a:latin typeface="Arial"/>
                <a:ea typeface="Arial"/>
                <a:cs typeface="Arial"/>
                <a:sym typeface="Arial"/>
              </a:rPr>
              <a:t>Investor Panel (2 members) (+)</a:t>
            </a:r>
            <a:endParaRPr b="1" sz="1260">
              <a:solidFill>
                <a:schemeClr val="accent3"/>
              </a:solidFill>
              <a:latin typeface="Arial"/>
              <a:ea typeface="Arial"/>
              <a:cs typeface="Arial"/>
              <a:sym typeface="Arial"/>
            </a:endParaRPr>
          </a:p>
          <a:p>
            <a:pPr indent="-308610" lvl="0" marL="457200" rtl="0" algn="l">
              <a:lnSpc>
                <a:spcPct val="95000"/>
              </a:lnSpc>
              <a:spcBef>
                <a:spcPts val="1000"/>
              </a:spcBef>
              <a:spcAft>
                <a:spcPts val="0"/>
              </a:spcAft>
              <a:buSzPts val="1260"/>
              <a:buFont typeface="Arial"/>
              <a:buAutoNum type="alphaUcPeriod"/>
            </a:pPr>
            <a:r>
              <a:rPr lang="en" sz="1260">
                <a:latin typeface="Arial"/>
                <a:ea typeface="Arial"/>
                <a:cs typeface="Arial"/>
                <a:sym typeface="Arial"/>
              </a:rPr>
              <a:t>Competing Food Rescue Nonprofits (-)</a:t>
            </a:r>
            <a:endParaRPr sz="1260">
              <a:latin typeface="Arial"/>
              <a:ea typeface="Arial"/>
              <a:cs typeface="Arial"/>
              <a:sym typeface="Arial"/>
            </a:endParaRPr>
          </a:p>
          <a:p>
            <a:pPr indent="-308610" lvl="0" marL="457200" rtl="0" algn="l">
              <a:lnSpc>
                <a:spcPct val="95000"/>
              </a:lnSpc>
              <a:spcBef>
                <a:spcPts val="1000"/>
              </a:spcBef>
              <a:spcAft>
                <a:spcPts val="0"/>
              </a:spcAft>
              <a:buSzPts val="1260"/>
              <a:buFont typeface="Arial"/>
              <a:buAutoNum type="alphaUcPeriod"/>
            </a:pPr>
            <a:r>
              <a:rPr lang="en" sz="1260">
                <a:latin typeface="Arial"/>
                <a:ea typeface="Arial"/>
                <a:cs typeface="Arial"/>
                <a:sym typeface="Arial"/>
              </a:rPr>
              <a:t>Sponsor (+)</a:t>
            </a:r>
            <a:endParaRPr sz="1260">
              <a:latin typeface="Arial"/>
              <a:ea typeface="Arial"/>
              <a:cs typeface="Arial"/>
              <a:sym typeface="Arial"/>
            </a:endParaRPr>
          </a:p>
          <a:p>
            <a:pPr indent="-308610" lvl="0" marL="457200" rtl="0" algn="l">
              <a:lnSpc>
                <a:spcPct val="95000"/>
              </a:lnSpc>
              <a:spcBef>
                <a:spcPts val="1000"/>
              </a:spcBef>
              <a:spcAft>
                <a:spcPts val="0"/>
              </a:spcAft>
              <a:buSzPts val="1260"/>
              <a:buFont typeface="Arial"/>
              <a:buAutoNum type="alphaUcPeriod"/>
            </a:pPr>
            <a:r>
              <a:rPr lang="en" sz="1260">
                <a:latin typeface="Arial"/>
                <a:ea typeface="Arial"/>
                <a:cs typeface="Arial"/>
                <a:sym typeface="Arial"/>
              </a:rPr>
              <a:t>Food insecure citizens (+)</a:t>
            </a:r>
            <a:endParaRPr sz="1260">
              <a:latin typeface="Arial"/>
              <a:ea typeface="Arial"/>
              <a:cs typeface="Arial"/>
              <a:sym typeface="Arial"/>
            </a:endParaRPr>
          </a:p>
        </p:txBody>
      </p:sp>
      <p:pic>
        <p:nvPicPr>
          <p:cNvPr id="625" name="Google Shape;625;p31"/>
          <p:cNvPicPr preferRelativeResize="0"/>
          <p:nvPr/>
        </p:nvPicPr>
        <p:blipFill rotWithShape="1">
          <a:blip r:embed="rId3">
            <a:alphaModFix/>
          </a:blip>
          <a:srcRect b="18534" l="11552" r="28774" t="10724"/>
          <a:stretch/>
        </p:blipFill>
        <p:spPr>
          <a:xfrm>
            <a:off x="4654750" y="743275"/>
            <a:ext cx="3823975" cy="3400026"/>
          </a:xfrm>
          <a:prstGeom prst="rect">
            <a:avLst/>
          </a:prstGeom>
          <a:noFill/>
          <a:ln>
            <a:noFill/>
          </a:ln>
        </p:spPr>
      </p:pic>
      <p:grpSp>
        <p:nvGrpSpPr>
          <p:cNvPr id="626" name="Google Shape;626;p31"/>
          <p:cNvGrpSpPr/>
          <p:nvPr/>
        </p:nvGrpSpPr>
        <p:grpSpPr>
          <a:xfrm>
            <a:off x="6039750" y="48075"/>
            <a:ext cx="3059150" cy="402000"/>
            <a:chOff x="3731425" y="259875"/>
            <a:chExt cx="3059150" cy="402000"/>
          </a:xfrm>
        </p:grpSpPr>
        <p:sp>
          <p:nvSpPr>
            <p:cNvPr id="627" name="Google Shape;627;p31"/>
            <p:cNvSpPr/>
            <p:nvPr/>
          </p:nvSpPr>
          <p:spPr>
            <a:xfrm>
              <a:off x="3731425" y="259875"/>
              <a:ext cx="733200" cy="4020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Initiating</a:t>
              </a:r>
              <a:endParaRPr sz="600"/>
            </a:p>
          </p:txBody>
        </p:sp>
        <p:sp>
          <p:nvSpPr>
            <p:cNvPr id="628" name="Google Shape;628;p31"/>
            <p:cNvSpPr/>
            <p:nvPr/>
          </p:nvSpPr>
          <p:spPr>
            <a:xfrm>
              <a:off x="4312900"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Planning</a:t>
              </a:r>
              <a:endParaRPr/>
            </a:p>
          </p:txBody>
        </p:sp>
        <p:sp>
          <p:nvSpPr>
            <p:cNvPr id="629" name="Google Shape;629;p31"/>
            <p:cNvSpPr/>
            <p:nvPr/>
          </p:nvSpPr>
          <p:spPr>
            <a:xfrm>
              <a:off x="4894400"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Executing</a:t>
              </a:r>
              <a:endParaRPr/>
            </a:p>
          </p:txBody>
        </p:sp>
        <p:sp>
          <p:nvSpPr>
            <p:cNvPr id="630" name="Google Shape;630;p31"/>
            <p:cNvSpPr/>
            <p:nvPr/>
          </p:nvSpPr>
          <p:spPr>
            <a:xfrm>
              <a:off x="5470425"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Monitoring &amp; Controlling</a:t>
              </a:r>
              <a:endParaRPr/>
            </a:p>
          </p:txBody>
        </p:sp>
        <p:sp>
          <p:nvSpPr>
            <p:cNvPr id="631" name="Google Shape;631;p31"/>
            <p:cNvSpPr/>
            <p:nvPr/>
          </p:nvSpPr>
          <p:spPr>
            <a:xfrm>
              <a:off x="6057375"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Closing</a:t>
              </a:r>
              <a:endParaRPr/>
            </a:p>
          </p:txBody>
        </p:sp>
      </p:grpSp>
      <p:sp>
        <p:nvSpPr>
          <p:cNvPr id="632" name="Google Shape;632;p3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33" name="Google Shape;633;p31"/>
          <p:cNvSpPr/>
          <p:nvPr/>
        </p:nvSpPr>
        <p:spPr>
          <a:xfrm>
            <a:off x="6789275" y="873625"/>
            <a:ext cx="1379700" cy="1434000"/>
          </a:xfrm>
          <a:prstGeom prst="rect">
            <a:avLst/>
          </a:prstGeom>
          <a:noFill/>
          <a:ln cap="flat" cmpd="sng" w="28575">
            <a:solidFill>
              <a:schemeClr val="accent3"/>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1"/>
          <p:cNvSpPr txBox="1"/>
          <p:nvPr/>
        </p:nvSpPr>
        <p:spPr>
          <a:xfrm>
            <a:off x="7674600" y="1332625"/>
            <a:ext cx="945000" cy="516000"/>
          </a:xfrm>
          <a:prstGeom prst="rect">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High Power + </a:t>
            </a:r>
            <a:r>
              <a:rPr lang="en" sz="1000"/>
              <a:t>High</a:t>
            </a:r>
            <a:r>
              <a:rPr lang="en" sz="1000"/>
              <a:t> Interest</a:t>
            </a:r>
            <a:endParaRPr sz="1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32"/>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latin typeface="Helvetica Neue"/>
                <a:ea typeface="Helvetica Neue"/>
                <a:cs typeface="Helvetica Neue"/>
                <a:sym typeface="Helvetica Neue"/>
              </a:rPr>
              <a:t>Planning</a:t>
            </a:r>
            <a:endParaRPr>
              <a:latin typeface="Helvetica Neue"/>
              <a:ea typeface="Helvetica Neue"/>
              <a:cs typeface="Helvetica Neue"/>
              <a:sym typeface="Helvetica Neue"/>
            </a:endParaRPr>
          </a:p>
        </p:txBody>
      </p:sp>
      <p:sp>
        <p:nvSpPr>
          <p:cNvPr id="640" name="Google Shape;640;p3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pic>
        <p:nvPicPr>
          <p:cNvPr id="645" name="Google Shape;645;p33"/>
          <p:cNvPicPr preferRelativeResize="0"/>
          <p:nvPr/>
        </p:nvPicPr>
        <p:blipFill rotWithShape="1">
          <a:blip r:embed="rId3">
            <a:alphaModFix/>
          </a:blip>
          <a:srcRect b="20541" l="8002" r="34296" t="12132"/>
          <a:stretch/>
        </p:blipFill>
        <p:spPr>
          <a:xfrm>
            <a:off x="4676400" y="861975"/>
            <a:ext cx="4164474" cy="3644657"/>
          </a:xfrm>
          <a:prstGeom prst="rect">
            <a:avLst/>
          </a:prstGeom>
          <a:noFill/>
          <a:ln>
            <a:noFill/>
          </a:ln>
        </p:spPr>
      </p:pic>
      <p:sp>
        <p:nvSpPr>
          <p:cNvPr id="646" name="Google Shape;646;p33"/>
          <p:cNvSpPr txBox="1"/>
          <p:nvPr>
            <p:ph type="title"/>
          </p:nvPr>
        </p:nvSpPr>
        <p:spPr>
          <a:xfrm>
            <a:off x="1303800" y="598575"/>
            <a:ext cx="3430500" cy="19902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Helvetica Neue"/>
                <a:ea typeface="Helvetica Neue"/>
                <a:cs typeface="Helvetica Neue"/>
                <a:sym typeface="Helvetica Neue"/>
              </a:rPr>
              <a:t>Requirements</a:t>
            </a:r>
            <a:r>
              <a:rPr lang="en">
                <a:latin typeface="Helvetica Neue"/>
                <a:ea typeface="Helvetica Neue"/>
                <a:cs typeface="Helvetica Neue"/>
                <a:sym typeface="Helvetica Neue"/>
              </a:rPr>
              <a:t> Matrix</a:t>
            </a:r>
            <a:endParaRPr>
              <a:latin typeface="Helvetica Neue"/>
              <a:ea typeface="Helvetica Neue"/>
              <a:cs typeface="Helvetica Neue"/>
              <a:sym typeface="Helvetica Neue"/>
            </a:endParaRPr>
          </a:p>
        </p:txBody>
      </p:sp>
      <p:sp>
        <p:nvSpPr>
          <p:cNvPr id="647" name="Google Shape;647;p33"/>
          <p:cNvSpPr txBox="1"/>
          <p:nvPr>
            <p:ph idx="1" type="subTitle"/>
          </p:nvPr>
        </p:nvSpPr>
        <p:spPr>
          <a:xfrm>
            <a:off x="168225" y="1659725"/>
            <a:ext cx="4508100" cy="3405600"/>
          </a:xfrm>
          <a:prstGeom prst="rect">
            <a:avLst/>
          </a:prstGeom>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accent3"/>
                </a:solidFill>
                <a:latin typeface="Arial"/>
                <a:ea typeface="Arial"/>
                <a:cs typeface="Arial"/>
                <a:sym typeface="Arial"/>
              </a:rPr>
              <a:t>A.1. [Client] </a:t>
            </a:r>
            <a:endParaRPr b="1" sz="1100">
              <a:solidFill>
                <a:schemeClr val="accent3"/>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000000"/>
                </a:solidFill>
                <a:latin typeface="Arial"/>
                <a:ea typeface="Arial"/>
                <a:cs typeface="Arial"/>
                <a:sym typeface="Arial"/>
              </a:rPr>
              <a:t>Deliver presentation and respond to any subsequent questions within a 40-minute timeframe on April 26th from 6-9PM EST</a:t>
            </a:r>
            <a:endParaRPr sz="1100">
              <a:solidFill>
                <a:srgbClr val="000000"/>
              </a:solidFill>
              <a:latin typeface="Arial"/>
              <a:ea typeface="Arial"/>
              <a:cs typeface="Arial"/>
              <a:sym typeface="Arial"/>
            </a:endParaRPr>
          </a:p>
          <a:p>
            <a:pPr indent="0" lvl="0" marL="0" rtl="0" algn="l">
              <a:lnSpc>
                <a:spcPct val="115000"/>
              </a:lnSpc>
              <a:spcBef>
                <a:spcPts val="1000"/>
              </a:spcBef>
              <a:spcAft>
                <a:spcPts val="0"/>
              </a:spcAft>
              <a:buNone/>
            </a:pPr>
            <a:r>
              <a:rPr b="1" lang="en" sz="1100">
                <a:solidFill>
                  <a:schemeClr val="accent3"/>
                </a:solidFill>
                <a:latin typeface="Arial"/>
                <a:ea typeface="Arial"/>
                <a:cs typeface="Arial"/>
                <a:sym typeface="Arial"/>
              </a:rPr>
              <a:t>C.11. [Team Members] </a:t>
            </a:r>
            <a:endParaRPr b="1" sz="1100">
              <a:solidFill>
                <a:schemeClr val="accent3"/>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000000"/>
                </a:solidFill>
                <a:latin typeface="Arial"/>
                <a:ea typeface="Arial"/>
                <a:cs typeface="Arial"/>
                <a:sym typeface="Arial"/>
              </a:rPr>
              <a:t>Adhere to project timelines or seek alternative actions as soon as possible (e.g. within the week).</a:t>
            </a:r>
            <a:endParaRPr sz="1100">
              <a:solidFill>
                <a:srgbClr val="000000"/>
              </a:solidFill>
              <a:latin typeface="Arial"/>
              <a:ea typeface="Arial"/>
              <a:cs typeface="Arial"/>
              <a:sym typeface="Arial"/>
            </a:endParaRPr>
          </a:p>
          <a:p>
            <a:pPr indent="0" lvl="0" marL="0" rtl="0" algn="l">
              <a:lnSpc>
                <a:spcPct val="115000"/>
              </a:lnSpc>
              <a:spcBef>
                <a:spcPts val="1000"/>
              </a:spcBef>
              <a:spcAft>
                <a:spcPts val="0"/>
              </a:spcAft>
              <a:buNone/>
            </a:pPr>
            <a:r>
              <a:rPr b="1" lang="en" sz="1100">
                <a:solidFill>
                  <a:schemeClr val="accent3"/>
                </a:solidFill>
                <a:latin typeface="Arial"/>
                <a:ea typeface="Arial"/>
                <a:cs typeface="Arial"/>
                <a:sym typeface="Arial"/>
              </a:rPr>
              <a:t>E.1. [Competing Food Rescue Nonprofits]</a:t>
            </a:r>
            <a:endParaRPr b="1" sz="1100">
              <a:solidFill>
                <a:schemeClr val="accent3"/>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000000"/>
                </a:solidFill>
                <a:latin typeface="Arial"/>
                <a:ea typeface="Arial"/>
                <a:cs typeface="Arial"/>
                <a:sym typeface="Arial"/>
              </a:rPr>
              <a:t>New Red Ocean team nonprofit will create a </a:t>
            </a:r>
            <a:r>
              <a:rPr b="1" lang="en" sz="1100">
                <a:solidFill>
                  <a:srgbClr val="000000"/>
                </a:solidFill>
                <a:latin typeface="Arial"/>
                <a:ea typeface="Arial"/>
                <a:cs typeface="Arial"/>
                <a:sym typeface="Arial"/>
              </a:rPr>
              <a:t>unique business plan and operating model</a:t>
            </a:r>
            <a:r>
              <a:rPr lang="en" sz="1100">
                <a:solidFill>
                  <a:srgbClr val="000000"/>
                </a:solidFill>
                <a:latin typeface="Arial"/>
                <a:ea typeface="Arial"/>
                <a:cs typeface="Arial"/>
                <a:sym typeface="Arial"/>
              </a:rPr>
              <a:t>; they will not mimic any business plans or operating models of existing food rescue nonprofits in Central New Jersey. The new nonprofit will seek alternative sources of funding, solicit alternative retail organizations for food waste donations, seek volunteers not currently giving their time to existing food-related organizations, operate in regions without currently existing food rescue organizations, and seek to serve food insecure populations not currently being served.</a:t>
            </a:r>
            <a:endParaRPr sz="1100">
              <a:solidFill>
                <a:srgbClr val="000000"/>
              </a:solidFill>
              <a:latin typeface="Arial"/>
              <a:ea typeface="Arial"/>
              <a:cs typeface="Arial"/>
              <a:sym typeface="Arial"/>
            </a:endParaRPr>
          </a:p>
        </p:txBody>
      </p:sp>
      <p:grpSp>
        <p:nvGrpSpPr>
          <p:cNvPr id="648" name="Google Shape;648;p33"/>
          <p:cNvGrpSpPr/>
          <p:nvPr/>
        </p:nvGrpSpPr>
        <p:grpSpPr>
          <a:xfrm>
            <a:off x="6039750" y="48075"/>
            <a:ext cx="3059150" cy="402000"/>
            <a:chOff x="3731425" y="259875"/>
            <a:chExt cx="3059150" cy="402000"/>
          </a:xfrm>
        </p:grpSpPr>
        <p:sp>
          <p:nvSpPr>
            <p:cNvPr id="649" name="Google Shape;649;p33"/>
            <p:cNvSpPr/>
            <p:nvPr/>
          </p:nvSpPr>
          <p:spPr>
            <a:xfrm>
              <a:off x="3731425"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Initiating</a:t>
              </a:r>
              <a:endParaRPr sz="600"/>
            </a:p>
          </p:txBody>
        </p:sp>
        <p:sp>
          <p:nvSpPr>
            <p:cNvPr id="650" name="Google Shape;650;p33"/>
            <p:cNvSpPr/>
            <p:nvPr/>
          </p:nvSpPr>
          <p:spPr>
            <a:xfrm>
              <a:off x="4312900" y="259875"/>
              <a:ext cx="733200" cy="4020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Planning</a:t>
              </a:r>
              <a:endParaRPr/>
            </a:p>
          </p:txBody>
        </p:sp>
        <p:sp>
          <p:nvSpPr>
            <p:cNvPr id="651" name="Google Shape;651;p33"/>
            <p:cNvSpPr/>
            <p:nvPr/>
          </p:nvSpPr>
          <p:spPr>
            <a:xfrm>
              <a:off x="4894400"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Executing</a:t>
              </a:r>
              <a:endParaRPr/>
            </a:p>
          </p:txBody>
        </p:sp>
        <p:sp>
          <p:nvSpPr>
            <p:cNvPr id="652" name="Google Shape;652;p33"/>
            <p:cNvSpPr/>
            <p:nvPr/>
          </p:nvSpPr>
          <p:spPr>
            <a:xfrm>
              <a:off x="5470425"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Monitoring &amp; Controlling</a:t>
              </a:r>
              <a:endParaRPr/>
            </a:p>
          </p:txBody>
        </p:sp>
        <p:sp>
          <p:nvSpPr>
            <p:cNvPr id="653" name="Google Shape;653;p33"/>
            <p:cNvSpPr/>
            <p:nvPr/>
          </p:nvSpPr>
          <p:spPr>
            <a:xfrm>
              <a:off x="6057375" y="259875"/>
              <a:ext cx="733200" cy="4020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t>Closing</a:t>
              </a:r>
              <a:endParaRPr/>
            </a:p>
          </p:txBody>
        </p:sp>
      </p:grpSp>
      <p:sp>
        <p:nvSpPr>
          <p:cNvPr id="654" name="Google Shape;654;p3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55" name="Google Shape;655;p33"/>
          <p:cNvSpPr/>
          <p:nvPr/>
        </p:nvSpPr>
        <p:spPr>
          <a:xfrm>
            <a:off x="7800525" y="889050"/>
            <a:ext cx="1008900" cy="1682700"/>
          </a:xfrm>
          <a:prstGeom prst="rect">
            <a:avLst/>
          </a:prstGeom>
          <a:noFill/>
          <a:ln cap="flat" cmpd="sng" w="28575">
            <a:solidFill>
              <a:schemeClr val="accent3"/>
            </a:solidFill>
            <a:prstDash val="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3"/>
          <p:cNvSpPr txBox="1"/>
          <p:nvPr/>
        </p:nvSpPr>
        <p:spPr>
          <a:xfrm>
            <a:off x="7800525" y="2571750"/>
            <a:ext cx="1042800" cy="516000"/>
          </a:xfrm>
          <a:prstGeom prst="rect">
            <a:avLst/>
          </a:prstGeom>
          <a:solidFill>
            <a:schemeClr val="lt2"/>
          </a:solidFill>
          <a:ln cap="flat" cmpd="sng" w="19050">
            <a:solidFill>
              <a:schemeClr val="accent3"/>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000"/>
              <a:t>High Difficulty + High Importance</a:t>
            </a:r>
            <a:endParaRPr sz="1000"/>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